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5.xml" ContentType="application/vnd.openxmlformats-officedocument.presentationml.notesSlide+xml"/>
  <Override PartName="/ppt/tags/tag39.xml" ContentType="application/vnd.openxmlformats-officedocument.presentationml.tags+xml"/>
  <Override PartName="/ppt/notesSlides/notesSlide26.xml" ContentType="application/vnd.openxmlformats-officedocument.presentationml.notesSlide+xml"/>
  <Override PartName="/ppt/tags/tag40.xml" ContentType="application/vnd.openxmlformats-officedocument.presentationml.tags+xml"/>
  <Override PartName="/ppt/notesSlides/notesSlide27.xml" ContentType="application/vnd.openxmlformats-officedocument.presentationml.notesSlide+xml"/>
  <Override PartName="/ppt/tags/tag41.xml" ContentType="application/vnd.openxmlformats-officedocument.presentationml.tags+xml"/>
  <Override PartName="/ppt/notesSlides/notesSlide28.xml" ContentType="application/vnd.openxmlformats-officedocument.presentationml.notesSlide+xml"/>
  <Override PartName="/ppt/tags/tag42.xml" ContentType="application/vnd.openxmlformats-officedocument.presentationml.tags+xml"/>
  <Override PartName="/ppt/notesSlides/notesSlide2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0.xml" ContentType="application/vnd.openxmlformats-officedocument.presentationml.notesSlide+xml"/>
  <Override PartName="/ppt/tags/tag47.xml" ContentType="application/vnd.openxmlformats-officedocument.presentationml.tags+xml"/>
  <Override PartName="/ppt/notesSlides/notesSlide31.xml" ContentType="application/vnd.openxmlformats-officedocument.presentationml.notesSlide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ppt/tags/tag49.xml" ContentType="application/vnd.openxmlformats-officedocument.presentationml.tags+xml"/>
  <Override PartName="/ppt/notesSlides/notesSlide33.xml" ContentType="application/vnd.openxmlformats-officedocument.presentationml.notesSlide+xml"/>
  <Override PartName="/ppt/tags/tag50.xml" ContentType="application/vnd.openxmlformats-officedocument.presentationml.tags+xml"/>
  <Override PartName="/ppt/notesSlides/notesSlide3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5.xml" ContentType="application/vnd.openxmlformats-officedocument.presentationml.notesSlide+xml"/>
  <Override PartName="/ppt/tags/tag55.xml" ContentType="application/vnd.openxmlformats-officedocument.presentationml.tags+xml"/>
  <Override PartName="/ppt/notesSlides/notesSlide36.xml" ContentType="application/vnd.openxmlformats-officedocument.presentationml.notesSlide+xml"/>
  <Override PartName="/ppt/tags/tag56.xml" ContentType="application/vnd.openxmlformats-officedocument.presentationml.tags+xml"/>
  <Override PartName="/ppt/notesSlides/notesSlide37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8.xml" ContentType="application/vnd.openxmlformats-officedocument.presentationml.notesSlide+xml"/>
  <Override PartName="/ppt/tags/tag61.xml" ContentType="application/vnd.openxmlformats-officedocument.presentationml.tags+xml"/>
  <Override PartName="/ppt/notesSlides/notesSlide39.xml" ContentType="application/vnd.openxmlformats-officedocument.presentationml.notesSlide+xml"/>
  <Override PartName="/ppt/tags/tag62.xml" ContentType="application/vnd.openxmlformats-officedocument.presentationml.tags+xml"/>
  <Override PartName="/ppt/notesSlides/notesSlide40.xml" ContentType="application/vnd.openxmlformats-officedocument.presentationml.notesSlide+xml"/>
  <Override PartName="/ppt/tags/tag63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70" r:id="rId14"/>
    <p:sldId id="273" r:id="rId15"/>
    <p:sldId id="305" r:id="rId16"/>
    <p:sldId id="274" r:id="rId17"/>
    <p:sldId id="275" r:id="rId18"/>
    <p:sldId id="278" r:id="rId19"/>
    <p:sldId id="279" r:id="rId20"/>
    <p:sldId id="276" r:id="rId21"/>
    <p:sldId id="277" r:id="rId22"/>
    <p:sldId id="280" r:id="rId23"/>
    <p:sldId id="281" r:id="rId24"/>
    <p:sldId id="282" r:id="rId25"/>
    <p:sldId id="283" r:id="rId26"/>
    <p:sldId id="303" r:id="rId27"/>
    <p:sldId id="285" r:id="rId28"/>
    <p:sldId id="286" r:id="rId29"/>
    <p:sldId id="287" r:id="rId30"/>
    <p:sldId id="288" r:id="rId31"/>
    <p:sldId id="299" r:id="rId32"/>
    <p:sldId id="297" r:id="rId33"/>
    <p:sldId id="298" r:id="rId34"/>
    <p:sldId id="291" r:id="rId35"/>
    <p:sldId id="292" r:id="rId36"/>
    <p:sldId id="306" r:id="rId37"/>
    <p:sldId id="293" r:id="rId38"/>
    <p:sldId id="294" r:id="rId39"/>
    <p:sldId id="295" r:id="rId40"/>
    <p:sldId id="301" r:id="rId41"/>
    <p:sldId id="296" r:id="rId42"/>
  </p:sldIdLst>
  <p:sldSz cx="9144000" cy="6858000" type="screen4x3"/>
  <p:notesSz cx="7023100" cy="9309100"/>
  <p:custDataLst>
    <p:tags r:id="rId4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 snapToGrid="0" snapToObjects="1">
      <p:cViewPr varScale="1">
        <p:scale>
          <a:sx n="99" d="100"/>
          <a:sy n="99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A7981D-AA13-4292-81DE-D92F3801EF18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56EA78C-02C3-4CBD-954E-D8F24D3DB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8047A1-05FF-4AB3-B78C-8996D58AADB6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704E02-A963-4563-864C-9B19E75152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06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7 Questions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B88333-9BCA-4BA1-BE7F-416F47E22A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6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4A862D-2031-47B1-990F-4966AE53C9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6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 would go on to say that unfortunately that wasn’t what was done – make it clear that this was not us!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536CB1-97E8-4233-94F8-3411404A4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9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09095A-30F1-4FE9-B643-8219770C3D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0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His lung picture could have been sarcoid or rheumatoid lung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E80E43-9394-449A-A9FA-A0D15ECFCE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2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parasitic evaluation was useless, so I would skip it.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8D64FF-C408-4A55-A11D-A778CB053DA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9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58D27F-2374-4D31-8954-23A78C7C33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7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When specifically looking at myeloproliferative subtype…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79D16A-B3B5-45D1-9D48-8B076C9157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28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One of the best characterized forms of MHES (&gt;80% cases), particularly in male patients is caused by an interstitial deletion leading to a constitutively activated fusion tyrosine kinase known as F/P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CD5B24-01FB-4FC3-8AC6-2E1D26F33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4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 terms of treatment with suspected myeloproliferative HES… </a:t>
            </a:r>
          </a:p>
          <a:p>
            <a:pPr>
              <a:spcBef>
                <a:spcPct val="0"/>
              </a:spcBef>
            </a:pPr>
            <a:r>
              <a:rPr lang="en-US" smtClean="0"/>
              <a:t>Suggestive features of CEL- 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2% peripheral blood or &gt;5% BM blasts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Clonal eosinophils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Cytogenetic abnormalities (trisomy 8 most common)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Exclusion of other known mutations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Aggressive, but IFNa successful in few cases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DB483E-0DDD-442E-BB9F-008009773A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5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9621B-7474-4B80-B7B3-B13A9024C3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7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4CE03E-080A-4658-828B-F3BC73F291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6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DC4FA1-6404-4FD2-A326-FB47589B26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0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103425-FC34-48DA-B9FB-ABFAC3327E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55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3037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522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4695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071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7741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2A9148-D066-46EB-AB33-1B69BA4850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9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5761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829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E13356-3001-43CD-96A6-A0A8EEC052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39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77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 am repeating this slide for reinforcement and to discuss LHES 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AAA77A-4D5A-4817-B059-61CF512B4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7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E677E2-98CA-4871-8CFC-C279421C67F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79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F5F31B-6D72-4900-809A-E92D6D094D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80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965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>
                <a:ea typeface="ＭＳ Ｐゴシック"/>
                <a:cs typeface="Arial" charset="0"/>
              </a:rPr>
              <a:t>Discuss treating for Strongyloides prior to steroids if history of potential exposure</a:t>
            </a:r>
          </a:p>
        </p:txBody>
      </p:sp>
    </p:spTree>
    <p:extLst>
      <p:ext uri="{BB962C8B-B14F-4D97-AF65-F5344CB8AC3E}">
        <p14:creationId xmlns:p14="http://schemas.microsoft.com/office/powerpoint/2010/main" val="2429152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74EA6F-90AF-4303-9DB7-5DA3268632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38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6764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May progress to lymphoma </a:t>
            </a:r>
            <a:r>
              <a:rPr lang="en-US" sz="2400" smtClean="0"/>
              <a:t>&lt;3%; usually preceded by cytogenetic abnormalities and lymphocytosis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49A39A-4C90-4C86-89FE-0F356F90CB48}" type="slidenum">
              <a:rPr lang="en-US" altLang="en-US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12201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65138">
              <a:spcBef>
                <a:spcPct val="0"/>
              </a:spcBef>
            </a:pPr>
            <a:r>
              <a:rPr lang="en-US" altLang="en-US" smtClean="0">
                <a:ea typeface="ＭＳ Ｐゴシック"/>
                <a:cs typeface="ＭＳ Ｐゴシック"/>
              </a:rPr>
              <a:t>SUV’s(standardized uptake values)-PET scan repeated due to increasing lymphadenopathy and fatigue</a:t>
            </a:r>
          </a:p>
          <a:p>
            <a:pPr defTabSz="465138">
              <a:spcBef>
                <a:spcPct val="0"/>
              </a:spcBef>
            </a:pPr>
            <a:endParaRPr lang="en-US" alt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993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F57C1D-9BE5-464B-B0F1-EED9863863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5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4127BD-AC89-4920-AAA2-AFF9168938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16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96C907-6CF9-49CC-A990-01B9BA85C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Abilify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F8FCCE-FDFA-4E46-ACCC-2573DBB163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F540F4-B0DF-47F8-8681-DB6E5D570A9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HE = hypereosinophilia; see the Valent paper – most recent criteria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D0FFC0-AEEC-4853-82FA-63115E5680EE}" type="slidenum">
              <a:rPr lang="en-US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383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There should be an AEC with the bone marrow exam. This would document 2 elevated counts. The next thing to do would be to treat with empiric steroids + ivermectin (because of his travel history)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BE4B19-0DD8-43DF-9C9E-53A623B749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7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18DC2-C15E-48D2-A5D9-9EDA639A49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1609-5A98-47A1-89D2-0D4E348591D7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71C7-94EA-4B8C-BB5A-C850243FFB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5FA33-4066-47EA-BDFA-E6FE73FAE6F0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D720-7F45-420A-AB47-B55C91FD48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E4CA-709B-4FBF-84C6-93105188256F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37AD-6C76-47F4-842A-A2A31C55D2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02F7A-EE55-4035-8B1E-BDA862174A5B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1A9C4-F3A4-4947-B3EC-CFF2683292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B12F-E07B-432F-B10F-E9BCF9BBE7E7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3D0A4-9C83-49A4-B27D-6BABCE950C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13DCB-5560-4B3A-A7C1-ED5C260A752F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3D39E-524A-4911-8F37-5CBB4BAD6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5D0C4-9C68-4AAE-B6BB-CB282DFB53C3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72EB-2F6D-4E38-89EF-2BB238D98C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2A708-3937-4204-A26E-E4ECD748A3AC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FD73E-18A5-4323-B455-1DD50E584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F0309-7743-4368-91CD-3D61A9C458EE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EE857-4790-4B7C-B0A3-4DC2AEA4B2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68B9-3962-49C8-A27A-F50D892DFB59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20DB-6649-40BE-A8E6-E82024AF3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56A24-EE51-44BB-B687-23F412D4D8E6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A242A-A3E9-4390-A334-897BA955B9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FFD562-F661-410C-9D1D-E8E106279EC4}" type="datetimeFigureOut">
              <a:rPr lang="en-US"/>
              <a:pPr>
                <a:defRPr/>
              </a:pPr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3C0712D-444D-4046-B405-BC50D6E3F4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6" r:id="rId3"/>
    <p:sldLayoutId id="2147483783" r:id="rId4"/>
    <p:sldLayoutId id="2147483787" r:id="rId5"/>
    <p:sldLayoutId id="2147483782" r:id="rId6"/>
    <p:sldLayoutId id="2147483781" r:id="rId7"/>
    <p:sldLayoutId id="2147483788" r:id="rId8"/>
    <p:sldLayoutId id="2147483780" r:id="rId9"/>
    <p:sldLayoutId id="2147483779" r:id="rId10"/>
    <p:sldLayoutId id="2147483778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1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10" Type="http://schemas.openxmlformats.org/officeDocument/2006/relationships/image" Target="../media/image6.png"/><Relationship Id="rId4" Type="http://schemas.openxmlformats.org/officeDocument/2006/relationships/tags" Target="../tags/tag22.xml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36.xml"/><Relationship Id="rId7" Type="http://schemas.openxmlformats.org/officeDocument/2006/relationships/notesSlide" Target="../notesSlides/notesSlide25.xml"/><Relationship Id="rId2" Type="http://schemas.openxmlformats.org/officeDocument/2006/relationships/tags" Target="../tags/tag35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10" Type="http://schemas.openxmlformats.org/officeDocument/2006/relationships/image" Target="../media/image6.png"/><Relationship Id="rId4" Type="http://schemas.openxmlformats.org/officeDocument/2006/relationships/tags" Target="../tags/tag37.xml"/><Relationship Id="rId9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4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43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10" Type="http://schemas.openxmlformats.org/officeDocument/2006/relationships/image" Target="../media/image6.png"/><Relationship Id="rId4" Type="http://schemas.openxmlformats.org/officeDocument/2006/relationships/tags" Target="../tags/tag45.xml"/><Relationship Id="rId9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52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4.xml"/><Relationship Id="rId10" Type="http://schemas.openxmlformats.org/officeDocument/2006/relationships/image" Target="../media/image6.png"/><Relationship Id="rId4" Type="http://schemas.openxmlformats.org/officeDocument/2006/relationships/tags" Target="../tags/tag53.xml"/><Relationship Id="rId9" Type="http://schemas.openxmlformats.org/officeDocument/2006/relationships/image" Target="../media/image2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58.xml"/><Relationship Id="rId7" Type="http://schemas.openxmlformats.org/officeDocument/2006/relationships/notesSlide" Target="../notesSlides/notesSlide3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.xml"/><Relationship Id="rId10" Type="http://schemas.openxmlformats.org/officeDocument/2006/relationships/image" Target="../media/image6.png"/><Relationship Id="rId4" Type="http://schemas.openxmlformats.org/officeDocument/2006/relationships/tags" Target="../tags/tag59.xml"/><Relationship Id="rId9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8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10" Type="http://schemas.openxmlformats.org/officeDocument/2006/relationships/image" Target="../media/image6.png"/><Relationship Id="rId4" Type="http://schemas.openxmlformats.org/officeDocument/2006/relationships/tags" Target="../tags/tag9.xml"/><Relationship Id="rId9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4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10" Type="http://schemas.openxmlformats.org/officeDocument/2006/relationships/image" Target="../media/image6.png"/><Relationship Id="rId4" Type="http://schemas.openxmlformats.org/officeDocument/2006/relationships/tags" Target="../tags/tag15.xml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Difficult cases: Hypereosinophilic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Princess Ogbogu, MD FAAAAI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 Ohio State University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Amy Klion, MD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Eosinophil Pathology Unit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LPD, NIAID, NIH</a:t>
            </a:r>
            <a:endParaRPr lang="en-US" dirty="0"/>
          </a:p>
        </p:txBody>
      </p:sp>
      <p:pic>
        <p:nvPicPr>
          <p:cNvPr id="15363" name="Picture 3" descr="PDLab_WebLogo_LowR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5863" y="5430838"/>
            <a:ext cx="998537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NIH_NIAID_Master_Logo_2Colo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6725" y="5608638"/>
            <a:ext cx="26400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400" y="5726113"/>
            <a:ext cx="36591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22313" y="357188"/>
            <a:ext cx="7794625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Suspected HES with potentiall</a:t>
            </a:r>
            <a:r>
              <a:rPr lang="en-US" dirty="0">
                <a:latin typeface="+mn-lt"/>
              </a:rPr>
              <a:t>y</a:t>
            </a:r>
            <a:r>
              <a:rPr lang="en-US" dirty="0" smtClean="0">
                <a:latin typeface="+mn-lt"/>
              </a:rPr>
              <a:t> l</a:t>
            </a:r>
            <a:r>
              <a:rPr lang="en-US" dirty="0" smtClean="0">
                <a:latin typeface="+mn-lt"/>
                <a:ea typeface="ＭＳ Ｐゴシック" charset="0"/>
                <a:cs typeface="ＭＳ Ｐゴシック" charset="0"/>
              </a:rPr>
              <a:t>ife-threatening manifestations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TextBox 13"/>
          <p:cNvSpPr txBox="1">
            <a:spLocks noChangeArrowheads="1"/>
          </p:cNvSpPr>
          <p:nvPr/>
        </p:nvSpPr>
        <p:spPr bwMode="auto">
          <a:xfrm>
            <a:off x="2705100" y="1887538"/>
            <a:ext cx="3975100" cy="831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Limited diagnostic </a:t>
            </a:r>
            <a:r>
              <a:rPr lang="en-US" dirty="0" smtClean="0">
                <a:latin typeface="+mn-lt"/>
              </a:rPr>
              <a:t>evaluation</a:t>
            </a:r>
            <a:r>
              <a:rPr lang="en-US" dirty="0">
                <a:latin typeface="+mn-lt"/>
              </a:rPr>
              <a:t>	</a:t>
            </a:r>
          </a:p>
        </p:txBody>
      </p:sp>
      <p:cxnSp>
        <p:nvCxnSpPr>
          <p:cNvPr id="2" name="Straight Arrow Connector 15"/>
          <p:cNvCxnSpPr>
            <a:cxnSpLocks noChangeShapeType="1"/>
          </p:cNvCxnSpPr>
          <p:nvPr/>
        </p:nvCxnSpPr>
        <p:spPr bwMode="auto">
          <a:xfrm>
            <a:off x="4648200" y="2719388"/>
            <a:ext cx="0" cy="520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893" name="TextBox 17"/>
          <p:cNvSpPr txBox="1">
            <a:spLocks noChangeArrowheads="1"/>
          </p:cNvSpPr>
          <p:nvPr/>
        </p:nvSpPr>
        <p:spPr bwMode="auto">
          <a:xfrm>
            <a:off x="2565400" y="3240088"/>
            <a:ext cx="4114800" cy="1339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Empiric treatment with high dose steroids (+ ivermectin for </a:t>
            </a:r>
            <a:r>
              <a:rPr lang="en-US" sz="2000" i="1" dirty="0">
                <a:latin typeface="+mn-lt"/>
              </a:rPr>
              <a:t>Strongyloides</a:t>
            </a:r>
            <a:r>
              <a:rPr lang="en-US" sz="2000" dirty="0">
                <a:latin typeface="+mn-lt"/>
              </a:rPr>
              <a:t> if potential </a:t>
            </a:r>
            <a:r>
              <a:rPr lang="en-US" sz="2000" dirty="0" smtClean="0">
                <a:latin typeface="+mn-lt"/>
              </a:rPr>
              <a:t>exposure) </a:t>
            </a:r>
            <a:endParaRPr lang="en-US" sz="2000" dirty="0">
              <a:latin typeface="+mn-lt"/>
            </a:endParaRPr>
          </a:p>
        </p:txBody>
      </p:sp>
      <p:cxnSp>
        <p:nvCxnSpPr>
          <p:cNvPr id="3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4457700" y="4754563"/>
            <a:ext cx="381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895" name="TextBox 20"/>
          <p:cNvSpPr txBox="1">
            <a:spLocks noChangeArrowheads="1"/>
          </p:cNvSpPr>
          <p:nvPr/>
        </p:nvSpPr>
        <p:spPr bwMode="auto">
          <a:xfrm>
            <a:off x="3886200" y="4979988"/>
            <a:ext cx="1741488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Response?</a:t>
            </a:r>
          </a:p>
        </p:txBody>
      </p:sp>
      <p:cxnSp>
        <p:nvCxnSpPr>
          <p:cNvPr id="4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3505200" y="5410200"/>
            <a:ext cx="381000" cy="1508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897" name="TextBox 25"/>
          <p:cNvSpPr txBox="1">
            <a:spLocks noChangeArrowheads="1"/>
          </p:cNvSpPr>
          <p:nvPr/>
        </p:nvSpPr>
        <p:spPr bwMode="auto">
          <a:xfrm>
            <a:off x="1828800" y="5484813"/>
            <a:ext cx="1600200" cy="101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Proceed with evaluation</a:t>
            </a:r>
          </a:p>
        </p:txBody>
      </p:sp>
      <p:sp>
        <p:nvSpPr>
          <p:cNvPr id="37898" name="TextBox 26"/>
          <p:cNvSpPr txBox="1">
            <a:spLocks noChangeArrowheads="1"/>
          </p:cNvSpPr>
          <p:nvPr/>
        </p:nvSpPr>
        <p:spPr bwMode="auto">
          <a:xfrm>
            <a:off x="5791200" y="5484813"/>
            <a:ext cx="1600200" cy="708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Add second agent</a:t>
            </a:r>
          </a:p>
        </p:txBody>
      </p:sp>
      <p:cxnSp>
        <p:nvCxnSpPr>
          <p:cNvPr id="5" name="Straight Arrow Connector 32"/>
          <p:cNvCxnSpPr>
            <a:cxnSpLocks noChangeShapeType="1"/>
          </p:cNvCxnSpPr>
          <p:nvPr/>
        </p:nvCxnSpPr>
        <p:spPr bwMode="auto">
          <a:xfrm rot="10800000" flipH="1" flipV="1">
            <a:off x="5334000" y="5408613"/>
            <a:ext cx="381000" cy="1508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900" name="TextBox 33"/>
          <p:cNvSpPr txBox="1">
            <a:spLocks noChangeArrowheads="1"/>
          </p:cNvSpPr>
          <p:nvPr/>
        </p:nvSpPr>
        <p:spPr bwMode="auto">
          <a:xfrm>
            <a:off x="3352800" y="4827588"/>
            <a:ext cx="6858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+mn-lt"/>
              </a:rPr>
              <a:t>Yes</a:t>
            </a:r>
          </a:p>
        </p:txBody>
      </p:sp>
      <p:sp>
        <p:nvSpPr>
          <p:cNvPr id="37901" name="TextBox 34"/>
          <p:cNvSpPr txBox="1">
            <a:spLocks noChangeArrowheads="1"/>
          </p:cNvSpPr>
          <p:nvPr/>
        </p:nvSpPr>
        <p:spPr bwMode="auto">
          <a:xfrm>
            <a:off x="5410200" y="4827588"/>
            <a:ext cx="6858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+mn-lt"/>
              </a:rPr>
              <a:t>No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1 -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4250"/>
            <a:ext cx="8229600" cy="42227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Discharged home with no specific therapy; admission attributed to anxiety and dehydration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Presented 3 months later with chest pressure, troponin peak of 4.36, and EKG with new T wave inversions in anterior leads, and AEC of </a:t>
            </a:r>
            <a:r>
              <a:rPr lang="en-US" sz="2800" b="1" dirty="0" smtClean="0"/>
              <a:t>11,380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1 -continued</a:t>
            </a:r>
            <a:endParaRPr lang="en-US" dirty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2047875"/>
            <a:ext cx="7864475" cy="4429125"/>
          </a:xfrm>
        </p:spPr>
        <p:txBody>
          <a:bodyPr/>
          <a:lstStyle/>
          <a:p>
            <a:r>
              <a:rPr lang="en-US" sz="2800" b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CT Chest/Abd/Pelvis </a:t>
            </a: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: interstitial lung changes, bilateral lung nodules, mediastinal lymphadenopathy, splenomegaly</a:t>
            </a:r>
          </a:p>
          <a:p>
            <a:r>
              <a:rPr lang="en-US" sz="2800" b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PFT’s</a:t>
            </a: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showed restrictive pattern with diffusion defect</a:t>
            </a:r>
          </a:p>
          <a:p>
            <a:r>
              <a:rPr lang="en-US" sz="2800" b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Bronchoscopic biopsies</a:t>
            </a: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- patchy interstitial fibrosis, no evidence of vasculitis, no malignancy</a:t>
            </a:r>
          </a:p>
          <a:p>
            <a:endParaRPr lang="en-US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40660" y="488574"/>
            <a:ext cx="8624044" cy="1770529"/>
          </a:xfrm>
        </p:spPr>
        <p:txBody>
          <a:bodyPr>
            <a:normAutofit fontScale="90000"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Question 3</a:t>
            </a:r>
            <a:br>
              <a:rPr lang="en-US" dirty="0" smtClean="0"/>
            </a:br>
            <a:r>
              <a:rPr lang="en-US" sz="3100" spc="0" dirty="0">
                <a:solidFill>
                  <a:prstClr val="black"/>
                </a:solidFill>
              </a:rPr>
              <a:t>Which routine laboratory tests would be most helpful in determining the etiology of the eosinophilia in this patient</a:t>
            </a:r>
            <a:r>
              <a:rPr lang="en-US" sz="3100" spc="0" dirty="0" smtClean="0">
                <a:solidFill>
                  <a:prstClr val="black"/>
                </a:solidFill>
              </a:rPr>
              <a:t>?</a:t>
            </a:r>
            <a:endParaRPr lang="en-US" sz="4400" dirty="0"/>
          </a:p>
        </p:txBody>
      </p:sp>
      <p:graphicFrame>
        <p:nvGraphicFramePr>
          <p:cNvPr id="5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92187626"/>
              </p:ext>
            </p:extLst>
          </p:nvPr>
        </p:nvGraphicFramePr>
        <p:xfrm>
          <a:off x="4652682" y="2106706"/>
          <a:ext cx="4669873" cy="468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2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52682" y="2106706"/>
                        <a:ext cx="4669873" cy="4687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206180" y="2519089"/>
            <a:ext cx="4616832" cy="4173071"/>
          </a:xfrm>
        </p:spPr>
        <p:txBody>
          <a:bodyPr rtlCol="0">
            <a:noAutofit/>
          </a:bodyPr>
          <a:lstStyle/>
          <a:p>
            <a:pPr marL="457200" indent="-45720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600" dirty="0" smtClean="0"/>
              <a:t>Lymphocyte phenotyping and clonality testing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600" dirty="0" smtClean="0"/>
              <a:t>Serum vitamin B12 and tryptase levels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600" dirty="0" smtClean="0"/>
              <a:t>ACE level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600" dirty="0" smtClean="0"/>
              <a:t>ESR, anti-CCP, RF, repeat ANA and ANCA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600" dirty="0" smtClean="0"/>
              <a:t>D816V </a:t>
            </a:r>
            <a:r>
              <a:rPr lang="en-US" sz="2600" i="1" dirty="0" smtClean="0"/>
              <a:t>KIT</a:t>
            </a:r>
            <a:r>
              <a:rPr lang="en-US" sz="2600" dirty="0" smtClean="0"/>
              <a:t> testing</a:t>
            </a:r>
            <a:endParaRPr lang="en-US" sz="2600" dirty="0"/>
          </a:p>
        </p:txBody>
      </p:sp>
      <p:grpSp>
        <p:nvGrpSpPr>
          <p:cNvPr id="9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8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7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1 - continued</a:t>
            </a:r>
            <a:endParaRPr lang="en-US" dirty="0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2332038"/>
            <a:ext cx="8229600" cy="4144962"/>
          </a:xfrm>
        </p:spPr>
        <p:txBody>
          <a:bodyPr/>
          <a:lstStyle/>
          <a:p>
            <a:pPr lvl="1"/>
            <a:r>
              <a:rPr lang="en-US" sz="32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Flow cytometry: unremarkable T and B cell populations; TCR rearrangement polyclonal pattern</a:t>
            </a:r>
          </a:p>
          <a:p>
            <a:pPr lvl="1"/>
            <a:r>
              <a:rPr lang="en-US" sz="3200" b="1" smtClean="0">
                <a:ea typeface="ＭＳ Ｐゴシック"/>
                <a:cs typeface="ＭＳ Ｐゴシック"/>
              </a:rPr>
              <a:t>Serum B12: 1725</a:t>
            </a:r>
            <a:r>
              <a:rPr lang="en-US" sz="3200" smtClean="0">
                <a:ea typeface="ＭＳ Ｐゴシック"/>
                <a:cs typeface="ＭＳ Ｐゴシック"/>
              </a:rPr>
              <a:t> (normal </a:t>
            </a:r>
            <a:r>
              <a:rPr lang="en-US" sz="3200" smtClean="0"/>
              <a:t>180-914 ng/L)</a:t>
            </a:r>
            <a:endParaRPr lang="en-US" sz="3200" b="1" smtClean="0">
              <a:ea typeface="ＭＳ Ｐゴシック"/>
              <a:cs typeface="ＭＳ Ｐゴシック"/>
            </a:endParaRPr>
          </a:p>
          <a:p>
            <a:pPr lvl="1"/>
            <a:r>
              <a:rPr lang="en-US" sz="3200" b="1" smtClean="0">
                <a:ea typeface="ＭＳ Ｐゴシック"/>
                <a:cs typeface="ＭＳ Ｐゴシック"/>
              </a:rPr>
              <a:t>Serum tryptase 17.1</a:t>
            </a:r>
            <a:r>
              <a:rPr lang="en-US" sz="3200" smtClean="0">
                <a:ea typeface="ＭＳ Ｐゴシック"/>
                <a:cs typeface="ＭＳ Ｐゴシック"/>
              </a:rPr>
              <a:t> (</a:t>
            </a:r>
            <a:r>
              <a:rPr lang="en-US" sz="3200" smtClean="0"/>
              <a:t>normal &lt;11.5 ng/mL)</a:t>
            </a:r>
            <a:endParaRPr lang="en-US" sz="3200" b="1" smtClean="0">
              <a:ea typeface="ＭＳ Ｐゴシック"/>
              <a:cs typeface="ＭＳ Ｐゴシック"/>
            </a:endParaRPr>
          </a:p>
          <a:p>
            <a:endParaRPr lang="en-US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Clinical subtypes of HES</a:t>
            </a:r>
            <a:endParaRPr lang="en-US" dirty="0"/>
          </a:p>
        </p:txBody>
      </p:sp>
      <p:sp>
        <p:nvSpPr>
          <p:cNvPr id="44034" name="TextBox 31"/>
          <p:cNvSpPr txBox="1">
            <a:spLocks noChangeArrowheads="1"/>
          </p:cNvSpPr>
          <p:nvPr/>
        </p:nvSpPr>
        <p:spPr bwMode="auto">
          <a:xfrm>
            <a:off x="5041900" y="38608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44035" name="TextBox 35"/>
          <p:cNvSpPr txBox="1">
            <a:spLocks noChangeArrowheads="1"/>
          </p:cNvSpPr>
          <p:nvPr/>
        </p:nvSpPr>
        <p:spPr bwMode="auto">
          <a:xfrm>
            <a:off x="5016500" y="49657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2146300" y="5359400"/>
            <a:ext cx="236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NIH COHORT</a:t>
            </a:r>
          </a:p>
          <a:p>
            <a:pPr algn="ctr"/>
            <a:r>
              <a:rPr lang="en-US"/>
              <a:t>(n=263)</a:t>
            </a:r>
          </a:p>
        </p:txBody>
      </p:sp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3606800" y="3517900"/>
            <a:ext cx="1347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Single-organ</a:t>
            </a:r>
          </a:p>
          <a:p>
            <a:r>
              <a:rPr lang="en-US" sz="1600"/>
              <a:t>Involvement </a:t>
            </a:r>
          </a:p>
        </p:txBody>
      </p:sp>
      <p:graphicFrame>
        <p:nvGraphicFramePr>
          <p:cNvPr id="44038" name="Chart 3"/>
          <p:cNvGraphicFramePr>
            <a:graphicFrameLocks/>
          </p:cNvGraphicFramePr>
          <p:nvPr/>
        </p:nvGraphicFramePr>
        <p:xfrm>
          <a:off x="609600" y="1562100"/>
          <a:ext cx="826770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r:id="rId5" imgW="8266892" imgH="3853006" progId="Excel.Chart.8">
                  <p:embed/>
                </p:oleObj>
              </mc:Choice>
              <mc:Fallback>
                <p:oleObj r:id="rId5" imgW="8266892" imgH="3853006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62100"/>
                        <a:ext cx="8267700" cy="3848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219200" y="2235200"/>
            <a:ext cx="985838" cy="914400"/>
            <a:chOff x="1219200" y="2235200"/>
            <a:chExt cx="986324" cy="914400"/>
          </a:xfrm>
        </p:grpSpPr>
        <p:sp>
          <p:nvSpPr>
            <p:cNvPr id="9" name="Oval 8"/>
            <p:cNvSpPr/>
            <p:nvPr/>
          </p:nvSpPr>
          <p:spPr>
            <a:xfrm>
              <a:off x="1244613" y="2235200"/>
              <a:ext cx="940263" cy="914400"/>
            </a:xfrm>
            <a:prstGeom prst="ellipse">
              <a:avLst/>
            </a:prstGeom>
            <a:solidFill>
              <a:schemeClr val="accent6">
                <a:alpha val="4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041" name="TextBox 9"/>
            <p:cNvSpPr txBox="1">
              <a:spLocks noChangeArrowheads="1"/>
            </p:cNvSpPr>
            <p:nvPr/>
          </p:nvSpPr>
          <p:spPr bwMode="auto">
            <a:xfrm>
              <a:off x="1219200" y="2349500"/>
              <a:ext cx="98632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HE</a:t>
              </a:r>
              <a:r>
                <a:rPr lang="en-US" baseline="-25000">
                  <a:solidFill>
                    <a:srgbClr val="FFFFFF"/>
                  </a:solidFill>
                </a:rPr>
                <a:t>US</a:t>
              </a:r>
            </a:p>
          </p:txBody>
        </p:sp>
      </p:grpSp>
      <p:sp>
        <p:nvSpPr>
          <p:cNvPr id="44043" name="Line 11"/>
          <p:cNvSpPr>
            <a:spLocks noChangeShapeType="1"/>
          </p:cNvSpPr>
          <p:nvPr/>
        </p:nvSpPr>
        <p:spPr bwMode="auto">
          <a:xfrm flipH="1">
            <a:off x="4071938" y="1704975"/>
            <a:ext cx="290512" cy="285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113"/>
            <a:ext cx="74803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Elevated serum tryptase identifies a myeloproliferative subtype of HES</a:t>
            </a:r>
            <a:endParaRPr lang="en-US" sz="3200" dirty="0"/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3" y="1770063"/>
            <a:ext cx="48641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705350" y="2333625"/>
            <a:ext cx="4278313" cy="3629025"/>
            <a:chOff x="2880" y="1776"/>
            <a:chExt cx="3040" cy="4580"/>
          </a:xfrm>
        </p:grpSpPr>
        <p:sp>
          <p:nvSpPr>
            <p:cNvPr id="46085" name="Text Box 4"/>
            <p:cNvSpPr txBox="1">
              <a:spLocks noChangeArrowheads="1"/>
            </p:cNvSpPr>
            <p:nvPr/>
          </p:nvSpPr>
          <p:spPr bwMode="auto">
            <a:xfrm>
              <a:off x="2929" y="1776"/>
              <a:ext cx="2991" cy="4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SzPct val="125000"/>
                <a:buFont typeface="Times" pitchFamily="18" charset="0"/>
                <a:buChar char="•"/>
              </a:pPr>
              <a:r>
                <a:rPr lang="en-US"/>
                <a:t> </a:t>
              </a:r>
              <a:r>
                <a:rPr lang="en-US" sz="2000"/>
                <a:t>Male gender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Anemia and/or thrombocytopenia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Dysplastic eosinophils and</a:t>
              </a:r>
            </a:p>
            <a:p>
              <a:pPr>
                <a:buSzPct val="125000"/>
                <a:buFont typeface="Times" pitchFamily="18" charset="0"/>
                <a:buNone/>
              </a:pPr>
              <a:r>
                <a:rPr lang="en-US" sz="2000"/>
                <a:t>   myeloid precursors in periphery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Splenomegaly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Hypercellular marrow 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Increased serum B12 levels</a:t>
              </a:r>
            </a:p>
            <a:p>
              <a:pPr>
                <a:buSzPct val="125000"/>
                <a:buFont typeface="Times" pitchFamily="18" charset="0"/>
                <a:buChar char="•"/>
              </a:pPr>
              <a:r>
                <a:rPr lang="en-US" sz="2000"/>
                <a:t> </a:t>
              </a:r>
              <a:r>
                <a:rPr lang="en-US" sz="2000" b="1"/>
                <a:t>30% mortality at 3 years</a:t>
              </a:r>
            </a:p>
            <a:p>
              <a:pPr>
                <a:buSzPct val="125000"/>
              </a:pPr>
              <a:endParaRPr lang="en-US"/>
            </a:p>
            <a:p>
              <a:pPr>
                <a:buSzPct val="125000"/>
                <a:buFont typeface="Times" pitchFamily="18" charset="0"/>
                <a:buNone/>
              </a:pPr>
              <a:r>
                <a:rPr lang="en-US"/>
                <a:t>     </a:t>
              </a:r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2880" y="1776"/>
              <a:ext cx="3040" cy="330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5861050" y="6149975"/>
            <a:ext cx="2779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(Klion et al. 2003 Blood)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2"/>
          <p:cNvSpPr>
            <a:spLocks noGrp="1"/>
          </p:cNvSpPr>
          <p:nvPr>
            <p:ph idx="1"/>
          </p:nvPr>
        </p:nvSpPr>
        <p:spPr>
          <a:xfrm>
            <a:off x="457200" y="1627188"/>
            <a:ext cx="4073525" cy="4991100"/>
          </a:xfrm>
        </p:spPr>
        <p:txBody>
          <a:bodyPr/>
          <a:lstStyle/>
          <a:p>
            <a:r>
              <a:rPr lang="en-US" smtClean="0"/>
              <a:t>Caused by an interstitial deletion in chromosome 4 that leads to a constitutively activated fusion tyrosine kinase that is sensitive to imatinib </a:t>
            </a:r>
            <a:r>
              <a:rPr lang="en-US" sz="1600" smtClean="0"/>
              <a:t>(Cools et al. NEJM 2003)</a:t>
            </a:r>
          </a:p>
          <a:p>
            <a:endParaRPr lang="en-US" sz="1600" smtClean="0"/>
          </a:p>
          <a:p>
            <a:pPr lvl="1"/>
            <a:r>
              <a:rPr lang="en-US" sz="1600" smtClean="0"/>
              <a:t>Can be detected by nested RT-PCR or FISH</a:t>
            </a:r>
          </a:p>
          <a:p>
            <a:pPr lvl="1"/>
            <a:r>
              <a:rPr lang="en-US" sz="1600" b="1" smtClean="0"/>
              <a:t>A number of additional fusion partners, as well as point mutations, have now been identified </a:t>
            </a:r>
          </a:p>
          <a:p>
            <a:endParaRPr lang="en-US" sz="1600" smtClean="0"/>
          </a:p>
          <a:p>
            <a:endParaRPr lang="en-US" b="1" smtClean="0"/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223963"/>
            <a:ext cx="3713163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10"/>
          <p:cNvSpPr txBox="1">
            <a:spLocks noChangeArrowheads="1"/>
          </p:cNvSpPr>
          <p:nvPr/>
        </p:nvSpPr>
        <p:spPr bwMode="auto">
          <a:xfrm>
            <a:off x="7412038" y="6589713"/>
            <a:ext cx="171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(Gotlib 2004 Blood)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46075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/>
              <a:t>PDGFRA</a:t>
            </a:r>
            <a:r>
              <a:rPr lang="en-US" dirty="0" smtClean="0"/>
              <a:t>-associated MPN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342900"/>
            <a:ext cx="65087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Initial treatment algorithm   </a:t>
            </a:r>
            <a:endParaRPr lang="en-US" dirty="0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3081338" y="1528763"/>
            <a:ext cx="2919412" cy="854075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mtClean="0"/>
              <a:t>Myeloproliferative features? </a:t>
            </a:r>
          </a:p>
        </p:txBody>
      </p:sp>
      <p:grpSp>
        <p:nvGrpSpPr>
          <p:cNvPr id="50179" name="Group 7"/>
          <p:cNvGrpSpPr>
            <a:grpSpLocks/>
          </p:cNvGrpSpPr>
          <p:nvPr/>
        </p:nvGrpSpPr>
        <p:grpSpPr bwMode="auto">
          <a:xfrm>
            <a:off x="3941763" y="2382838"/>
            <a:ext cx="1212850" cy="573087"/>
            <a:chOff x="6965576" y="3872388"/>
            <a:chExt cx="1212331" cy="57311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573328" y="3872388"/>
              <a:ext cx="604579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6965576" y="3872388"/>
              <a:ext cx="604578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3455988" y="2771775"/>
            <a:ext cx="328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Y</a:t>
            </a:r>
          </a:p>
        </p:txBody>
      </p:sp>
      <p:sp>
        <p:nvSpPr>
          <p:cNvPr id="50181" name="TextBox 9"/>
          <p:cNvSpPr txBox="1">
            <a:spLocks noChangeArrowheads="1"/>
          </p:cNvSpPr>
          <p:nvPr/>
        </p:nvSpPr>
        <p:spPr bwMode="auto">
          <a:xfrm>
            <a:off x="5260975" y="2771775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</a:t>
            </a:r>
          </a:p>
        </p:txBody>
      </p:sp>
      <p:sp>
        <p:nvSpPr>
          <p:cNvPr id="50182" name="Content Placeholder 2"/>
          <p:cNvSpPr txBox="1">
            <a:spLocks/>
          </p:cNvSpPr>
          <p:nvPr/>
        </p:nvSpPr>
        <p:spPr bwMode="auto">
          <a:xfrm>
            <a:off x="833438" y="4749800"/>
            <a:ext cx="2016125" cy="1093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en-US" sz="2000">
                <a:solidFill>
                  <a:schemeClr val="tx2"/>
                </a:solidFill>
              </a:rPr>
              <a:t>Imatinib 100-400 mg daily for 4 weeks*</a:t>
            </a:r>
          </a:p>
        </p:txBody>
      </p:sp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452438" y="5857875"/>
            <a:ext cx="279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*with steroids if cardiac </a:t>
            </a:r>
          </a:p>
          <a:p>
            <a:r>
              <a:rPr lang="en-US"/>
              <a:t>involvement suspected</a:t>
            </a:r>
          </a:p>
        </p:txBody>
      </p:sp>
      <p:sp>
        <p:nvSpPr>
          <p:cNvPr id="50184" name="Content Placeholder 2"/>
          <p:cNvSpPr txBox="1">
            <a:spLocks/>
          </p:cNvSpPr>
          <p:nvPr/>
        </p:nvSpPr>
        <p:spPr bwMode="auto">
          <a:xfrm>
            <a:off x="3459163" y="4749800"/>
            <a:ext cx="2016125" cy="80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en-US" sz="2000">
                <a:solidFill>
                  <a:schemeClr val="tx2"/>
                </a:solidFill>
              </a:rPr>
              <a:t>Criteria met for CEL-NOS?</a:t>
            </a:r>
          </a:p>
        </p:txBody>
      </p:sp>
      <p:grpSp>
        <p:nvGrpSpPr>
          <p:cNvPr id="50185" name="Group 13"/>
          <p:cNvGrpSpPr>
            <a:grpSpLocks/>
          </p:cNvGrpSpPr>
          <p:nvPr/>
        </p:nvGrpSpPr>
        <p:grpSpPr bwMode="auto">
          <a:xfrm>
            <a:off x="2849563" y="3979863"/>
            <a:ext cx="1212850" cy="573087"/>
            <a:chOff x="6965576" y="3872388"/>
            <a:chExt cx="1212331" cy="573115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7573328" y="3872388"/>
              <a:ext cx="604579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965576" y="3872388"/>
              <a:ext cx="604578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6" name="TextBox 16"/>
          <p:cNvSpPr txBox="1">
            <a:spLocks noChangeArrowheads="1"/>
          </p:cNvSpPr>
          <p:nvPr/>
        </p:nvSpPr>
        <p:spPr bwMode="auto">
          <a:xfrm>
            <a:off x="2447925" y="4238625"/>
            <a:ext cx="328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Y</a:t>
            </a:r>
          </a:p>
        </p:txBody>
      </p:sp>
      <p:sp>
        <p:nvSpPr>
          <p:cNvPr id="50187" name="TextBox 17"/>
          <p:cNvSpPr txBox="1">
            <a:spLocks noChangeArrowheads="1"/>
          </p:cNvSpPr>
          <p:nvPr/>
        </p:nvSpPr>
        <p:spPr bwMode="auto">
          <a:xfrm>
            <a:off x="4186238" y="4210050"/>
            <a:ext cx="35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</a:t>
            </a:r>
          </a:p>
        </p:txBody>
      </p:sp>
      <p:sp>
        <p:nvSpPr>
          <p:cNvPr id="50188" name="Content Placeholder 2"/>
          <p:cNvSpPr txBox="1">
            <a:spLocks/>
          </p:cNvSpPr>
          <p:nvPr/>
        </p:nvSpPr>
        <p:spPr bwMode="auto">
          <a:xfrm>
            <a:off x="6262688" y="4178300"/>
            <a:ext cx="1816100" cy="80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en-US" sz="2000">
                <a:solidFill>
                  <a:schemeClr val="tx2"/>
                </a:solidFill>
              </a:rPr>
              <a:t>Corticosteroid trial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262688" y="5457825"/>
            <a:ext cx="2016125" cy="8001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/>
              <a:t>Varied + typing for BM transplant</a:t>
            </a:r>
          </a:p>
        </p:txBody>
      </p:sp>
      <p:sp>
        <p:nvSpPr>
          <p:cNvPr id="4" name="Oval 3"/>
          <p:cNvSpPr/>
          <p:nvPr/>
        </p:nvSpPr>
        <p:spPr>
          <a:xfrm>
            <a:off x="0" y="4489450"/>
            <a:ext cx="3760788" cy="21907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0191" name="Content Placeholder 2"/>
          <p:cNvSpPr txBox="1">
            <a:spLocks/>
          </p:cNvSpPr>
          <p:nvPr/>
        </p:nvSpPr>
        <p:spPr bwMode="auto">
          <a:xfrm>
            <a:off x="2447925" y="3168650"/>
            <a:ext cx="2016125" cy="80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en-US" sz="2000">
                <a:solidFill>
                  <a:schemeClr val="tx2"/>
                </a:solidFill>
              </a:rPr>
              <a:t>PDGFRA-positive?</a:t>
            </a:r>
          </a:p>
        </p:txBody>
      </p:sp>
      <p:grpSp>
        <p:nvGrpSpPr>
          <p:cNvPr id="50192" name="Group 20"/>
          <p:cNvGrpSpPr>
            <a:grpSpLocks/>
          </p:cNvGrpSpPr>
          <p:nvPr/>
        </p:nvGrpSpPr>
        <p:grpSpPr bwMode="auto">
          <a:xfrm rot="-5400000">
            <a:off x="5155407" y="4926806"/>
            <a:ext cx="1212850" cy="573087"/>
            <a:chOff x="6965576" y="3872388"/>
            <a:chExt cx="1212331" cy="57311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7574915" y="3872387"/>
              <a:ext cx="604578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967162" y="3872388"/>
              <a:ext cx="604579" cy="573115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93" name="TextBox 24"/>
          <p:cNvSpPr txBox="1">
            <a:spLocks noChangeArrowheads="1"/>
          </p:cNvSpPr>
          <p:nvPr/>
        </p:nvSpPr>
        <p:spPr bwMode="auto">
          <a:xfrm>
            <a:off x="5453063" y="5659438"/>
            <a:ext cx="32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Y</a:t>
            </a:r>
          </a:p>
        </p:txBody>
      </p:sp>
      <p:sp>
        <p:nvSpPr>
          <p:cNvPr id="50194" name="TextBox 25"/>
          <p:cNvSpPr txBox="1">
            <a:spLocks noChangeArrowheads="1"/>
          </p:cNvSpPr>
          <p:nvPr/>
        </p:nvSpPr>
        <p:spPr bwMode="auto">
          <a:xfrm>
            <a:off x="5438775" y="43688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</a:t>
            </a:r>
          </a:p>
        </p:txBody>
      </p:sp>
      <p:cxnSp>
        <p:nvCxnSpPr>
          <p:cNvPr id="27" name="Straight Arrow Connector 26"/>
          <p:cNvCxnSpPr>
            <a:stCxn id="50181" idx="2"/>
          </p:cNvCxnSpPr>
          <p:nvPr/>
        </p:nvCxnSpPr>
        <p:spPr>
          <a:xfrm>
            <a:off x="5438775" y="3141663"/>
            <a:ext cx="823913" cy="838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2"/>
          <p:cNvSpPr>
            <a:spLocks noGrp="1" noChangeArrowheads="1"/>
          </p:cNvSpPr>
          <p:nvPr>
            <p:ph type="title"/>
          </p:nvPr>
        </p:nvSpPr>
        <p:spPr>
          <a:xfrm>
            <a:off x="331788" y="531813"/>
            <a:ext cx="8550275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Clinical, molecular and hematologic remission is </a:t>
            </a:r>
            <a:r>
              <a:rPr lang="en-US" sz="2800" dirty="0" smtClean="0"/>
              <a:t>common, </a:t>
            </a:r>
            <a:r>
              <a:rPr lang="en-US" sz="2800" dirty="0"/>
              <a:t>if not universal, in </a:t>
            </a:r>
            <a:r>
              <a:rPr lang="en-US" sz="2800" i="1" dirty="0"/>
              <a:t>PDGFRA</a:t>
            </a:r>
            <a:r>
              <a:rPr lang="en-US" sz="2800" dirty="0"/>
              <a:t>-positive </a:t>
            </a:r>
            <a:r>
              <a:rPr lang="en-US" sz="2800" dirty="0" smtClean="0"/>
              <a:t>MPN with </a:t>
            </a:r>
            <a:r>
              <a:rPr lang="en-US" sz="2800" dirty="0"/>
              <a:t>imatinib treatment  at</a:t>
            </a:r>
            <a:r>
              <a:rPr lang="en-US" sz="2800" dirty="0" smtClean="0"/>
              <a:t> doses </a:t>
            </a:r>
            <a:r>
              <a:rPr lang="en-US" sz="2800" dirty="0"/>
              <a:t>of</a:t>
            </a:r>
            <a:r>
              <a:rPr lang="en-US" sz="2800" dirty="0" smtClean="0"/>
              <a:t> 100-400 </a:t>
            </a:r>
            <a:r>
              <a:rPr lang="en-US" sz="2800" dirty="0"/>
              <a:t>mg daily</a:t>
            </a:r>
          </a:p>
        </p:txBody>
      </p:sp>
      <p:pic>
        <p:nvPicPr>
          <p:cNvPr id="52226" name="Picture 222"/>
          <p:cNvPicPr>
            <a:picLocks noChangeAspect="1" noChangeArrowheads="1"/>
          </p:cNvPicPr>
          <p:nvPr/>
        </p:nvPicPr>
        <p:blipFill>
          <a:blip r:embed="rId4"/>
          <a:srcRect t="8646" b="16570"/>
          <a:stretch>
            <a:fillRect/>
          </a:stretch>
        </p:blipFill>
        <p:spPr bwMode="auto">
          <a:xfrm>
            <a:off x="2338388" y="1831975"/>
            <a:ext cx="377983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33"/>
          <p:cNvPicPr>
            <a:picLocks noChangeAspect="1" noChangeArrowheads="1"/>
          </p:cNvPicPr>
          <p:nvPr/>
        </p:nvPicPr>
        <p:blipFill>
          <a:blip r:embed="rId5"/>
          <a:srcRect t="12617" b="21310"/>
          <a:stretch>
            <a:fillRect/>
          </a:stretch>
        </p:blipFill>
        <p:spPr bwMode="auto">
          <a:xfrm>
            <a:off x="1658938" y="3954463"/>
            <a:ext cx="523398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234"/>
          <p:cNvSpPr txBox="1">
            <a:spLocks noChangeArrowheads="1"/>
          </p:cNvSpPr>
          <p:nvPr/>
        </p:nvSpPr>
        <p:spPr bwMode="auto">
          <a:xfrm>
            <a:off x="5711825" y="6138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2229" name="Text Box 235"/>
          <p:cNvSpPr txBox="1">
            <a:spLocks noChangeArrowheads="1"/>
          </p:cNvSpPr>
          <p:nvPr/>
        </p:nvSpPr>
        <p:spPr bwMode="auto">
          <a:xfrm>
            <a:off x="7070725" y="6400800"/>
            <a:ext cx="1811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(Klion et al. Blood 2004)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3750"/>
            <a:ext cx="8229600" cy="44132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Dr. Ogbogu: Nothing to disclose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Dr. Klion: Nothing to disclose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None of the therapies discussed, with the exception of imatinib, are FDA-approved for the treatment of hypereosinophilic syndrome.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Case 1 -continued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00"/>
            <a:ext cx="8229600" cy="4559300"/>
          </a:xfrm>
        </p:spPr>
        <p:txBody>
          <a:bodyPr rtlCol="0">
            <a:normAutofit lnSpcReduction="10000"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Patient initially started on high dose steroids (1mg/kg solumedrol)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Repeat </a:t>
            </a:r>
            <a:r>
              <a:rPr lang="en-US" sz="28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FIPL1-PDGFRA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mutation analysis at NIH positive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Imatinib 400 mg po daily started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Prednisone tapered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Within 1 week, eosinophil count </a:t>
            </a: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normalized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After 6 months, the imatinib dose was tapered to 100 mg daily and the patient has been stable for &gt;2 years to date.</a:t>
            </a:r>
            <a:endParaRPr lang="en-US" sz="28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–Take Home Points</a:t>
            </a:r>
            <a:endParaRPr lang="en-US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Marked eosinophilia with cardiac involvement requires urgent intervention</a:t>
            </a:r>
          </a:p>
          <a:p>
            <a:r>
              <a:rPr lang="en-US" sz="2800" smtClean="0"/>
              <a:t>No test is perfect</a:t>
            </a:r>
          </a:p>
          <a:p>
            <a:r>
              <a:rPr lang="en-US" sz="2800" smtClean="0"/>
              <a:t>Clinical findings and routine laboratory testing are useful in distinguishing myeloproliferative HES form other causes of marked eosinophilia</a:t>
            </a:r>
          </a:p>
          <a:p>
            <a:r>
              <a:rPr lang="en-US" sz="2800" smtClean="0"/>
              <a:t>Although prednisone is first line therapy for most forms of HES, PDGFRA-positive disease requires imatinib therapy (with concomitant steroids if troponin is elevated)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481013" y="1949450"/>
            <a:ext cx="8229600" cy="4373563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800" dirty="0" smtClean="0">
                <a:latin typeface="+mj-lt"/>
                <a:ea typeface="ＭＳ Ｐゴシック" pitchFamily="34" charset="-128"/>
              </a:rPr>
              <a:t>35 year old female presents with fatigue, unintentional weight loss, pruritus, and rashes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2800" dirty="0" smtClean="0">
              <a:latin typeface="+mj-lt"/>
              <a:ea typeface="ＭＳ Ｐゴシック" pitchFamily="34" charset="-128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800" dirty="0" smtClean="0">
                <a:latin typeface="+mj-lt"/>
                <a:ea typeface="ＭＳ Ｐゴシック" pitchFamily="34" charset="-128"/>
              </a:rPr>
              <a:t>Rashes described as eyelid scaling and swelling, and maculopapular eruptions in a dermatomal distribution on body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3600" dirty="0" smtClean="0">
              <a:latin typeface="+mj-lt"/>
              <a:ea typeface="ＭＳ Ｐゴシック" pitchFamily="34" charset="-128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3600" dirty="0" smtClean="0">
              <a:latin typeface="+mj-lt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833438"/>
            <a:ext cx="82296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</a:t>
            </a:r>
          </a:p>
        </p:txBody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>
          <a:xfrm>
            <a:off x="468313" y="1925638"/>
            <a:ext cx="8229600" cy="4373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PMH: Gestational diabetes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FH:  HTN, DM, no atopy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Social History:  married with 3 children, stays at home, prior bio-scientist with major Pharma company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Travel History: 3 trips to India over last 10 years to visit family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Medications: Recently started metformin for elevated blood sugars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</a:t>
            </a:r>
          </a:p>
        </p:txBody>
      </p:sp>
      <p:sp>
        <p:nvSpPr>
          <p:cNvPr id="62466" name="Rectangle 3"/>
          <p:cNvSpPr>
            <a:spLocks noGrp="1"/>
          </p:cNvSpPr>
          <p:nvPr>
            <p:ph sz="half" idx="1"/>
          </p:nvPr>
        </p:nvSpPr>
        <p:spPr>
          <a:xfrm>
            <a:off x="363538" y="19177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/>
                <a:cs typeface="ＭＳ Ｐゴシック"/>
              </a:rPr>
              <a:t>PE: Significant for lymphadenopathy in neck, axilla, and inguinal region, as well as diffuse eczematous rash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/>
                <a:cs typeface="ＭＳ Ｐゴシック"/>
              </a:rPr>
              <a:t>Labs:  </a:t>
            </a:r>
            <a:r>
              <a:rPr lang="en-US" altLang="en-US" b="1" smtClean="0">
                <a:ea typeface="ＭＳ Ｐゴシック"/>
                <a:cs typeface="ＭＳ Ｐゴシック"/>
              </a:rPr>
              <a:t>AEC 5700</a:t>
            </a:r>
            <a:endParaRPr lang="en-US" altLang="en-US" smtClean="0">
              <a:ea typeface="ＭＳ Ｐゴシック"/>
              <a:cs typeface="ＭＳ Ｐゴシック"/>
            </a:endParaRPr>
          </a:p>
          <a:p>
            <a:pPr lvl="1">
              <a:lnSpc>
                <a:spcPct val="90000"/>
              </a:lnSpc>
            </a:pPr>
            <a:r>
              <a:rPr lang="en-US" altLang="en-US" smtClean="0">
                <a:ea typeface="ＭＳ Ｐゴシック"/>
                <a:cs typeface="ＭＳ Ｐゴシック"/>
              </a:rPr>
              <a:t>CBC normal 2 years prior</a:t>
            </a:r>
          </a:p>
        </p:txBody>
      </p:sp>
      <p:pic>
        <p:nvPicPr>
          <p:cNvPr id="6246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52950" y="2346325"/>
            <a:ext cx="4133850" cy="310515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PQuestion"/>
          <p:cNvSpPr>
            <a:spLocks noGrp="1"/>
          </p:cNvSpPr>
          <p:nvPr>
            <p:ph type="title"/>
          </p:nvPr>
        </p:nvSpPr>
        <p:spPr>
          <a:xfrm>
            <a:off x="439270" y="555522"/>
            <a:ext cx="8229600" cy="161392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Question 4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>
                <a:ea typeface="ＭＳ Ｐゴシック"/>
                <a:cs typeface="ＭＳ Ｐゴシック"/>
              </a:rPr>
              <a:t>What would be the most common cause of new onset eosinophilia in this patient</a:t>
            </a:r>
            <a:r>
              <a:rPr lang="en-US" altLang="en-US" dirty="0" smtClean="0">
                <a:ea typeface="ＭＳ Ｐゴシック"/>
                <a:cs typeface="ＭＳ Ｐゴシック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graphicFrame>
        <p:nvGraphicFramePr>
          <p:cNvPr id="2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41096759"/>
              </p:ext>
            </p:extLst>
          </p:nvPr>
        </p:nvGraphicFramePr>
        <p:xfrm>
          <a:off x="4347882" y="2169450"/>
          <a:ext cx="4929848" cy="469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6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47882" y="2169450"/>
                        <a:ext cx="4929848" cy="4696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4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546850" y="2653552"/>
            <a:ext cx="4087906" cy="3000188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Drug Reaction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Connective Tissue Disease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Parasitic Infection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Atopic Dermatitis</a:t>
            </a:r>
          </a:p>
        </p:txBody>
      </p:sp>
      <p:grpSp>
        <p:nvGrpSpPr>
          <p:cNvPr id="6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5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4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3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457200" y="833438"/>
            <a:ext cx="8240713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Most common causes of marked eosinophilia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468313" y="2203450"/>
            <a:ext cx="8229600" cy="4095750"/>
          </a:xfrm>
        </p:spPr>
        <p:txBody>
          <a:bodyPr rtlCol="0">
            <a:normAutofit lnSpcReduction="10000"/>
          </a:bodyPr>
          <a:lstStyle/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200" dirty="0" smtClean="0">
                <a:ea typeface="ＭＳ Ｐゴシック" pitchFamily="34" charset="-128"/>
              </a:rPr>
              <a:t>Atopic disease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Most common cause of mild eosinophilia in US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>
                <a:ea typeface="ＭＳ Ｐゴシック" pitchFamily="34" charset="-128"/>
              </a:rPr>
              <a:t>R</a:t>
            </a:r>
            <a:r>
              <a:rPr lang="en-US" altLang="en-US" dirty="0" smtClean="0">
                <a:ea typeface="ＭＳ Ｐゴシック" pitchFamily="34" charset="-128"/>
              </a:rPr>
              <a:t>arely &gt;1500/mm</a:t>
            </a:r>
            <a:r>
              <a:rPr lang="en-US" altLang="en-US" baseline="30000" dirty="0" smtClean="0">
                <a:ea typeface="ＭＳ Ｐゴシック" pitchFamily="34" charset="-128"/>
              </a:rPr>
              <a:t>3</a:t>
            </a:r>
            <a:endParaRPr lang="en-US" altLang="en-US" dirty="0" smtClean="0">
              <a:ea typeface="ＭＳ Ｐゴシック" pitchFamily="34" charset="-128"/>
            </a:endParaRP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200" dirty="0" smtClean="0">
                <a:ea typeface="ＭＳ Ｐゴシック" pitchFamily="34" charset="-128"/>
              </a:rPr>
              <a:t>Helminth infection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Most common cause of marked eosinophilia worldwide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>
                <a:ea typeface="ＭＳ Ｐゴシック" pitchFamily="34" charset="-128"/>
              </a:rPr>
              <a:t>E</a:t>
            </a:r>
            <a:r>
              <a:rPr lang="en-US" altLang="en-US" dirty="0" smtClean="0">
                <a:ea typeface="ＭＳ Ｐゴシック" pitchFamily="34" charset="-128"/>
              </a:rPr>
              <a:t>specially tissue-invasive ( including filariasis which is endemic in India)</a:t>
            </a: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200" dirty="0" smtClean="0">
                <a:ea typeface="ＭＳ Ｐゴシック" pitchFamily="34" charset="-128"/>
              </a:rPr>
              <a:t>Drug hypersensitivity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Most common cause of marked eosinophilia in US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Any drug or dietary supplement can be the cause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 smtClean="0">
                <a:ea typeface="ＭＳ Ｐゴシック" pitchFamily="34" charset="-128"/>
              </a:rPr>
              <a:t>Can be asymptomatic </a:t>
            </a: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2800" dirty="0" smtClean="0">
              <a:ea typeface="ＭＳ Ｐゴシック" pitchFamily="34" charset="-128"/>
            </a:endParaRP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2800" dirty="0" smtClean="0"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altLang="en-US" sz="2800" smtClean="0"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Metformin discontinued, and changed to Glipizide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Rash and fatigue continue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Now with increased complaints of painful cervical and inguinal lymphadenopathy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Repeat labs: </a:t>
            </a:r>
            <a:r>
              <a:rPr lang="en-US" altLang="en-US" sz="2800" b="1" smtClean="0">
                <a:ea typeface="ＭＳ Ｐゴシック"/>
                <a:cs typeface="ＭＳ Ｐゴシック"/>
              </a:rPr>
              <a:t>AEC 12, 200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Referred for workup of eosinophilia</a:t>
            </a:r>
          </a:p>
          <a:p>
            <a:endParaRPr lang="en-US" altLang="en-US" sz="2800" smtClean="0"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 Evaluation</a:t>
            </a:r>
          </a:p>
        </p:txBody>
      </p:sp>
      <p:sp>
        <p:nvSpPr>
          <p:cNvPr id="36867" name="Rectangle 3"/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5233988" cy="4718050"/>
          </a:xfrm>
        </p:spPr>
        <p:txBody>
          <a:bodyPr rtlCol="0">
            <a:normAutofit fontScale="92500" lnSpcReduction="20000"/>
          </a:bodyPr>
          <a:lstStyle/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dirty="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Lab testing revealed: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IgE 11,980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Serum tryptase 7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Serum vitamin B12 413 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EBV IgG +/IGM-  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HIV-</a:t>
            </a: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en-US" sz="3000" dirty="0" smtClean="0">
              <a:ea typeface="ＭＳ Ｐゴシック" pitchFamily="34" charset="-128"/>
            </a:endParaRP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000" dirty="0" smtClean="0">
                <a:ea typeface="ＭＳ Ｐゴシック" pitchFamily="34" charset="-128"/>
              </a:rPr>
              <a:t>CT chest/abd/pelvis remarkable for para-aortic, bilateral inguinal, and cervical adenopathy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24463" y="3527425"/>
            <a:ext cx="466725" cy="4095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0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457825" y="2073275"/>
            <a:ext cx="3228975" cy="2900363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 Evaluation</a:t>
            </a:r>
          </a:p>
        </p:txBody>
      </p:sp>
      <p:sp>
        <p:nvSpPr>
          <p:cNvPr id="72706" name="Rectangle 3"/>
          <p:cNvSpPr>
            <a:spLocks noGrp="1"/>
          </p:cNvSpPr>
          <p:nvPr>
            <p:ph sz="half" idx="1"/>
          </p:nvPr>
        </p:nvSpPr>
        <p:spPr>
          <a:xfrm>
            <a:off x="273050" y="1673225"/>
            <a:ext cx="2967038" cy="47180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/>
                <a:cs typeface="ＭＳ Ｐゴシック"/>
              </a:rPr>
              <a:t>Lymph node biopsy showed reactive changes with sheets of eosinophils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/>
                <a:cs typeface="ＭＳ Ｐゴシック"/>
              </a:rPr>
              <a:t>Bone marrow biopsy showed no evidence of malignancy</a:t>
            </a:r>
          </a:p>
        </p:txBody>
      </p:sp>
      <p:pic>
        <p:nvPicPr>
          <p:cNvPr id="72707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070225" y="1731963"/>
            <a:ext cx="5773738" cy="4659312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52625"/>
            <a:ext cx="8229600" cy="4524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36 year old man presents with acute onset vertigo (sensation of room rocking) and chest discomfort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No other neurologic or cardiopulmonary complaints at onset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ER evaluation significant for normal EKG, troponin 0.11, and absolute eosinophil count </a:t>
            </a:r>
            <a:r>
              <a:rPr lang="en-US" altLang="en-US" sz="2800" b="1" smtClean="0"/>
              <a:t>(AEC) 12,400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Admitted for evaluation of cardiac pre-syncope and hypereosinophilia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PQuestion"/>
          <p:cNvSpPr>
            <a:spLocks noGrp="1"/>
          </p:cNvSpPr>
          <p:nvPr>
            <p:ph type="title"/>
          </p:nvPr>
        </p:nvSpPr>
        <p:spPr>
          <a:xfrm>
            <a:off x="469900" y="501732"/>
            <a:ext cx="8229600" cy="173944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Question </a:t>
            </a:r>
            <a:r>
              <a:rPr lang="en-US" altLang="en-US" dirty="0">
                <a:ea typeface="ＭＳ Ｐゴシック" pitchFamily="34" charset="-128"/>
              </a:rPr>
              <a:t>5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What additional information best supports a diagnosis of lymphocytic-variant HES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graphicFrame>
        <p:nvGraphicFramePr>
          <p:cNvPr id="2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35829871"/>
              </p:ext>
            </p:extLst>
          </p:nvPr>
        </p:nvGraphicFramePr>
        <p:xfrm>
          <a:off x="4455459" y="2241175"/>
          <a:ext cx="4858131" cy="465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0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55459" y="2241175"/>
                        <a:ext cx="4858131" cy="4651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04799" y="2572872"/>
            <a:ext cx="4536141" cy="4120403"/>
          </a:xfrm>
        </p:spPr>
        <p:txBody>
          <a:bodyPr rtlCol="0">
            <a:noAutofit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altLang="en-US" sz="2600" dirty="0" smtClean="0">
                <a:ea typeface="ＭＳ Ｐゴシック" pitchFamily="34" charset="-128"/>
              </a:rPr>
              <a:t>Positive </a:t>
            </a:r>
            <a:r>
              <a:rPr lang="en-US" altLang="en-US" sz="2600" i="1" dirty="0" smtClean="0">
                <a:ea typeface="ＭＳ Ｐゴシック" pitchFamily="34" charset="-128"/>
              </a:rPr>
              <a:t>FIP1L1-PDGFRA</a:t>
            </a:r>
            <a:r>
              <a:rPr lang="en-US" altLang="en-US" sz="2600" dirty="0" smtClean="0">
                <a:ea typeface="ＭＳ Ｐゴシック" pitchFamily="34" charset="-128"/>
              </a:rPr>
              <a:t> mutation by FISH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altLang="en-US" sz="2600" dirty="0" smtClean="0">
                <a:ea typeface="ＭＳ Ｐゴシック" pitchFamily="34" charset="-128"/>
              </a:rPr>
              <a:t>Elevated serum vitamin B12 and tryptase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altLang="en-US" sz="2600" dirty="0" smtClean="0">
                <a:ea typeface="ＭＳ Ｐゴシック" pitchFamily="34" charset="-128"/>
              </a:rPr>
              <a:t>Clonal TCR rearrangement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altLang="en-US" sz="2600" dirty="0" smtClean="0">
                <a:ea typeface="ＭＳ Ｐゴシック" pitchFamily="34" charset="-128"/>
              </a:rPr>
              <a:t>Normal lymphocyte populations on flow cytometry</a:t>
            </a:r>
          </a:p>
        </p:txBody>
      </p:sp>
      <p:grpSp>
        <p:nvGrpSpPr>
          <p:cNvPr id="6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5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4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3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Clinical subtypes of HES</a:t>
            </a:r>
            <a:endParaRPr lang="en-US" dirty="0"/>
          </a:p>
        </p:txBody>
      </p:sp>
      <p:sp>
        <p:nvSpPr>
          <p:cNvPr id="76802" name="TextBox 31"/>
          <p:cNvSpPr txBox="1">
            <a:spLocks noChangeArrowheads="1"/>
          </p:cNvSpPr>
          <p:nvPr/>
        </p:nvSpPr>
        <p:spPr bwMode="auto">
          <a:xfrm>
            <a:off x="5041900" y="38608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76803" name="TextBox 35"/>
          <p:cNvSpPr txBox="1">
            <a:spLocks noChangeArrowheads="1"/>
          </p:cNvSpPr>
          <p:nvPr/>
        </p:nvSpPr>
        <p:spPr bwMode="auto">
          <a:xfrm>
            <a:off x="5016500" y="49657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76804" name="TextBox 7"/>
          <p:cNvSpPr txBox="1">
            <a:spLocks noChangeArrowheads="1"/>
          </p:cNvSpPr>
          <p:nvPr/>
        </p:nvSpPr>
        <p:spPr bwMode="auto">
          <a:xfrm>
            <a:off x="2146300" y="5359400"/>
            <a:ext cx="236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NIH COHORT</a:t>
            </a:r>
          </a:p>
          <a:p>
            <a:pPr algn="ctr"/>
            <a:r>
              <a:rPr lang="en-US"/>
              <a:t>(n=263)</a:t>
            </a:r>
          </a:p>
        </p:txBody>
      </p:sp>
      <p:sp>
        <p:nvSpPr>
          <p:cNvPr id="76805" name="TextBox 2"/>
          <p:cNvSpPr txBox="1">
            <a:spLocks noChangeArrowheads="1"/>
          </p:cNvSpPr>
          <p:nvPr/>
        </p:nvSpPr>
        <p:spPr bwMode="auto">
          <a:xfrm>
            <a:off x="3606800" y="3517900"/>
            <a:ext cx="1347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Single-organ</a:t>
            </a:r>
          </a:p>
          <a:p>
            <a:r>
              <a:rPr lang="en-US" sz="1600"/>
              <a:t>Involvement </a:t>
            </a:r>
          </a:p>
        </p:txBody>
      </p:sp>
      <p:graphicFrame>
        <p:nvGraphicFramePr>
          <p:cNvPr id="76806" name="Chart 3"/>
          <p:cNvGraphicFramePr>
            <a:graphicFrameLocks/>
          </p:cNvGraphicFramePr>
          <p:nvPr/>
        </p:nvGraphicFramePr>
        <p:xfrm>
          <a:off x="609600" y="1562100"/>
          <a:ext cx="826770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7" r:id="rId5" imgW="8266892" imgH="3853006" progId="Excel.Chart.8">
                  <p:embed/>
                </p:oleObj>
              </mc:Choice>
              <mc:Fallback>
                <p:oleObj r:id="rId5" imgW="8266892" imgH="3853006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62100"/>
                        <a:ext cx="8267700" cy="3848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219200" y="2235200"/>
            <a:ext cx="985838" cy="914400"/>
            <a:chOff x="1219200" y="2235200"/>
            <a:chExt cx="986324" cy="914400"/>
          </a:xfrm>
        </p:grpSpPr>
        <p:sp>
          <p:nvSpPr>
            <p:cNvPr id="9" name="Oval 8"/>
            <p:cNvSpPr/>
            <p:nvPr/>
          </p:nvSpPr>
          <p:spPr>
            <a:xfrm>
              <a:off x="1244613" y="2235200"/>
              <a:ext cx="940263" cy="914400"/>
            </a:xfrm>
            <a:prstGeom prst="ellipse">
              <a:avLst/>
            </a:prstGeom>
            <a:solidFill>
              <a:schemeClr val="accent6">
                <a:alpha val="4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6809" name="TextBox 9"/>
            <p:cNvSpPr txBox="1">
              <a:spLocks noChangeArrowheads="1"/>
            </p:cNvSpPr>
            <p:nvPr/>
          </p:nvSpPr>
          <p:spPr bwMode="auto">
            <a:xfrm>
              <a:off x="1219200" y="2349500"/>
              <a:ext cx="98632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HE</a:t>
              </a:r>
              <a:r>
                <a:rPr lang="en-US" baseline="-25000">
                  <a:solidFill>
                    <a:srgbClr val="FFFFFF"/>
                  </a:solidFill>
                </a:rPr>
                <a:t>US</a:t>
              </a:r>
            </a:p>
          </p:txBody>
        </p:sp>
      </p:grpSp>
      <p:sp>
        <p:nvSpPr>
          <p:cNvPr id="76811" name="Line 11"/>
          <p:cNvSpPr>
            <a:spLocks noChangeShapeType="1"/>
          </p:cNvSpPr>
          <p:nvPr/>
        </p:nvSpPr>
        <p:spPr bwMode="auto">
          <a:xfrm flipH="1">
            <a:off x="4954588" y="2349500"/>
            <a:ext cx="290512" cy="285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Lymphocytic variant HES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5" y="1847850"/>
            <a:ext cx="7862888" cy="4716463"/>
          </a:xfrm>
        </p:spPr>
        <p:txBody>
          <a:bodyPr rtlCol="0">
            <a:noAutofit/>
          </a:bodyPr>
          <a:lstStyle/>
          <a:p>
            <a:pPr marL="182880" indent="-18288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Associated with populations of phenotypically aberrant or clonal T cells secreting eosinophilopoetic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cytokines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Equally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common in men and women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Predominance of skin manifestations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Often associated with elevated serum IgE,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TARC (CCL17) levels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dirty="0">
                <a:ea typeface="ＭＳ Ｐゴシック" pitchFamily="34" charset="-128"/>
              </a:rPr>
              <a:t>Diagnosed by demonstrating abnormal populations of lymphocytes on immunophenotyping or clonal TCR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400" dirty="0">
                <a:ea typeface="ＭＳ Ｐゴシック" pitchFamily="34" charset="-128"/>
              </a:rPr>
              <a:t>Commonly CD3-CD4+, </a:t>
            </a:r>
            <a:r>
              <a:rPr lang="en-US" altLang="en-US" sz="2400" dirty="0" smtClean="0">
                <a:ea typeface="ＭＳ Ｐゴシック" pitchFamily="34" charset="-128"/>
              </a:rPr>
              <a:t>CD3+CD4-CD8-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ＭＳ Ｐゴシック" pitchFamily="1" charset="-128"/>
                <a:cs typeface="ＭＳ Ｐゴシック" pitchFamily="1" charset="-128"/>
              </a:rPr>
              <a:t>Production of IL-4 and IL-5, and not IFN-</a:t>
            </a:r>
            <a:r>
              <a:rPr lang="en-US" sz="3200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g</a:t>
            </a:r>
            <a:r>
              <a:rPr lang="en-US" sz="3200" dirty="0" smtClean="0">
                <a:ea typeface="ＭＳ Ｐゴシック" pitchFamily="1" charset="-128"/>
                <a:cs typeface="ＭＳ Ｐゴシック" pitchFamily="1" charset="-128"/>
              </a:rPr>
              <a:t>, by CD3-CD4+ T cells in LHES</a:t>
            </a:r>
          </a:p>
        </p:txBody>
      </p:sp>
      <p:grpSp>
        <p:nvGrpSpPr>
          <p:cNvPr id="80898" name="Group 1"/>
          <p:cNvGrpSpPr>
            <a:grpSpLocks/>
          </p:cNvGrpSpPr>
          <p:nvPr/>
        </p:nvGrpSpPr>
        <p:grpSpPr bwMode="auto">
          <a:xfrm>
            <a:off x="288925" y="1760538"/>
            <a:ext cx="8626475" cy="4418012"/>
            <a:chOff x="288925" y="2087563"/>
            <a:chExt cx="8626475" cy="4418012"/>
          </a:xfrm>
        </p:grpSpPr>
        <p:pic>
          <p:nvPicPr>
            <p:cNvPr id="80899" name="Picture 3"/>
            <p:cNvPicPr>
              <a:picLocks noChangeAspect="1"/>
            </p:cNvPicPr>
            <p:nvPr/>
          </p:nvPicPr>
          <p:blipFill>
            <a:blip r:embed="rId4"/>
            <a:srcRect r="83749" b="28381"/>
            <a:stretch>
              <a:fillRect/>
            </a:stretch>
          </p:blipFill>
          <p:spPr bwMode="auto">
            <a:xfrm>
              <a:off x="825500" y="2087563"/>
              <a:ext cx="2413000" cy="3890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0" name="Picture 3"/>
            <p:cNvPicPr>
              <a:picLocks noChangeAspect="1"/>
            </p:cNvPicPr>
            <p:nvPr/>
          </p:nvPicPr>
          <p:blipFill>
            <a:blip r:embed="rId5"/>
            <a:srcRect l="33693" r="33334" b="51543"/>
            <a:stretch>
              <a:fillRect/>
            </a:stretch>
          </p:blipFill>
          <p:spPr bwMode="auto">
            <a:xfrm>
              <a:off x="3492500" y="2443163"/>
              <a:ext cx="3683000" cy="197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3"/>
            <p:cNvPicPr>
              <a:picLocks noChangeAspect="1"/>
            </p:cNvPicPr>
            <p:nvPr/>
          </p:nvPicPr>
          <p:blipFill>
            <a:blip r:embed="rId6"/>
            <a:srcRect l="33194" t="56076" r="34167"/>
            <a:stretch>
              <a:fillRect/>
            </a:stretch>
          </p:blipFill>
          <p:spPr bwMode="auto">
            <a:xfrm>
              <a:off x="3492500" y="4699000"/>
              <a:ext cx="3670300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2" name="Picture 3"/>
            <p:cNvPicPr>
              <a:picLocks noChangeAspect="1"/>
            </p:cNvPicPr>
            <p:nvPr/>
          </p:nvPicPr>
          <p:blipFill>
            <a:blip r:embed="rId7"/>
            <a:srcRect l="83821" t="1535" r="1398"/>
            <a:stretch>
              <a:fillRect/>
            </a:stretch>
          </p:blipFill>
          <p:spPr bwMode="auto">
            <a:xfrm>
              <a:off x="7302500" y="2514600"/>
              <a:ext cx="1612900" cy="393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3" name="TextBox 8"/>
            <p:cNvSpPr txBox="1">
              <a:spLocks noChangeArrowheads="1"/>
            </p:cNvSpPr>
            <p:nvPr/>
          </p:nvSpPr>
          <p:spPr bwMode="auto">
            <a:xfrm>
              <a:off x="4368800" y="4292600"/>
              <a:ext cx="6270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IL-4</a:t>
              </a:r>
            </a:p>
          </p:txBody>
        </p:sp>
        <p:sp>
          <p:nvSpPr>
            <p:cNvPr id="80904" name="TextBox 9"/>
            <p:cNvSpPr txBox="1">
              <a:spLocks noChangeArrowheads="1"/>
            </p:cNvSpPr>
            <p:nvPr/>
          </p:nvSpPr>
          <p:spPr bwMode="auto">
            <a:xfrm>
              <a:off x="6121400" y="4292600"/>
              <a:ext cx="6270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IL-5</a:t>
              </a:r>
            </a:p>
          </p:txBody>
        </p:sp>
        <p:sp>
          <p:nvSpPr>
            <p:cNvPr id="80905" name="TextBox 10"/>
            <p:cNvSpPr txBox="1">
              <a:spLocks noChangeArrowheads="1"/>
            </p:cNvSpPr>
            <p:nvPr/>
          </p:nvSpPr>
          <p:spPr bwMode="auto">
            <a:xfrm>
              <a:off x="7874000" y="4292600"/>
              <a:ext cx="6985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IFN</a:t>
              </a:r>
              <a:r>
                <a:rPr lang="en-US" sz="2000">
                  <a:latin typeface="Symbol" pitchFamily="18" charset="2"/>
                </a:rPr>
                <a:t>g</a:t>
              </a:r>
              <a:endParaRPr lang="en-US" sz="2000"/>
            </a:p>
          </p:txBody>
        </p:sp>
        <p:sp>
          <p:nvSpPr>
            <p:cNvPr id="80906" name="TextBox 11"/>
            <p:cNvSpPr txBox="1">
              <a:spLocks noChangeArrowheads="1"/>
            </p:cNvSpPr>
            <p:nvPr/>
          </p:nvSpPr>
          <p:spPr bwMode="auto">
            <a:xfrm>
              <a:off x="1841500" y="5778500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CD3</a:t>
              </a:r>
            </a:p>
          </p:txBody>
        </p:sp>
        <p:sp>
          <p:nvSpPr>
            <p:cNvPr id="80907" name="TextBox 12"/>
            <p:cNvSpPr txBox="1">
              <a:spLocks noChangeArrowheads="1"/>
            </p:cNvSpPr>
            <p:nvPr/>
          </p:nvSpPr>
          <p:spPr bwMode="auto">
            <a:xfrm rot="-5400000">
              <a:off x="140494" y="4087019"/>
              <a:ext cx="6969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CD4</a:t>
              </a:r>
            </a:p>
          </p:txBody>
        </p:sp>
        <p:sp>
          <p:nvSpPr>
            <p:cNvPr id="80908" name="TextBox 13"/>
            <p:cNvSpPr txBox="1">
              <a:spLocks noChangeArrowheads="1"/>
            </p:cNvSpPr>
            <p:nvPr/>
          </p:nvSpPr>
          <p:spPr bwMode="auto">
            <a:xfrm>
              <a:off x="4419600" y="2882900"/>
              <a:ext cx="5445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76%</a:t>
              </a:r>
            </a:p>
          </p:txBody>
        </p:sp>
        <p:sp>
          <p:nvSpPr>
            <p:cNvPr id="80909" name="TextBox 14"/>
            <p:cNvSpPr txBox="1">
              <a:spLocks noChangeArrowheads="1"/>
            </p:cNvSpPr>
            <p:nvPr/>
          </p:nvSpPr>
          <p:spPr bwMode="auto">
            <a:xfrm>
              <a:off x="6388100" y="2857500"/>
              <a:ext cx="593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7.9%</a:t>
              </a:r>
            </a:p>
          </p:txBody>
        </p:sp>
        <p:sp>
          <p:nvSpPr>
            <p:cNvPr id="80910" name="TextBox 15"/>
            <p:cNvSpPr txBox="1">
              <a:spLocks noChangeArrowheads="1"/>
            </p:cNvSpPr>
            <p:nvPr/>
          </p:nvSpPr>
          <p:spPr bwMode="auto">
            <a:xfrm>
              <a:off x="4432300" y="5041900"/>
              <a:ext cx="4445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6%</a:t>
              </a:r>
            </a:p>
          </p:txBody>
        </p:sp>
        <p:sp>
          <p:nvSpPr>
            <p:cNvPr id="80911" name="TextBox 16"/>
            <p:cNvSpPr txBox="1">
              <a:spLocks noChangeArrowheads="1"/>
            </p:cNvSpPr>
            <p:nvPr/>
          </p:nvSpPr>
          <p:spPr bwMode="auto">
            <a:xfrm>
              <a:off x="6400800" y="5029200"/>
              <a:ext cx="593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0.8%</a:t>
              </a:r>
            </a:p>
          </p:txBody>
        </p:sp>
        <p:sp>
          <p:nvSpPr>
            <p:cNvPr id="80912" name="TextBox 17"/>
            <p:cNvSpPr txBox="1">
              <a:spLocks noChangeArrowheads="1"/>
            </p:cNvSpPr>
            <p:nvPr/>
          </p:nvSpPr>
          <p:spPr bwMode="auto">
            <a:xfrm>
              <a:off x="8166100" y="2921000"/>
              <a:ext cx="593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0.8%</a:t>
              </a:r>
            </a:p>
          </p:txBody>
        </p:sp>
        <p:sp>
          <p:nvSpPr>
            <p:cNvPr id="80913" name="TextBox 18"/>
            <p:cNvSpPr txBox="1">
              <a:spLocks noChangeArrowheads="1"/>
            </p:cNvSpPr>
            <p:nvPr/>
          </p:nvSpPr>
          <p:spPr bwMode="auto">
            <a:xfrm>
              <a:off x="8115300" y="5067300"/>
              <a:ext cx="5445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13%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57200" y="833438"/>
            <a:ext cx="82296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continued </a:t>
            </a:r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>
          <a:xfrm>
            <a:off x="468313" y="1925638"/>
            <a:ext cx="8229600" cy="4373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Patient referred to NIH for evaluation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AEC on presentation to NIH </a:t>
            </a:r>
            <a:r>
              <a:rPr lang="en-US" altLang="en-US" sz="2800" b="1" smtClean="0">
                <a:ea typeface="ＭＳ Ｐゴシック"/>
                <a:cs typeface="ＭＳ Ｐゴシック"/>
              </a:rPr>
              <a:t>70,000</a:t>
            </a:r>
            <a:r>
              <a:rPr lang="en-US" altLang="en-US" sz="2800" smtClean="0">
                <a:ea typeface="ＭＳ Ｐゴシック"/>
                <a:cs typeface="ＭＳ Ｐゴシック"/>
              </a:rPr>
              <a:t>; B12 and tryptase normal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Peripheral blood T and B cell receptor rearrangement  polyclonal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Flow cytometry notable only slight increase in gamma-delta CD3+CD4- cells  </a:t>
            </a:r>
          </a:p>
          <a:p>
            <a:pPr>
              <a:lnSpc>
                <a:spcPct val="90000"/>
              </a:lnSpc>
            </a:pPr>
            <a:endParaRPr lang="en-US" altLang="en-US" sz="2800" smtClean="0"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PQuestion"/>
          <p:cNvSpPr>
            <a:spLocks noGrp="1"/>
          </p:cNvSpPr>
          <p:nvPr>
            <p:ph type="title"/>
          </p:nvPr>
        </p:nvSpPr>
        <p:spPr>
          <a:xfrm>
            <a:off x="469900" y="501732"/>
            <a:ext cx="8229600" cy="168742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Question 6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>
                <a:ea typeface="ＭＳ Ｐゴシック"/>
                <a:cs typeface="ＭＳ Ｐゴシック"/>
              </a:rPr>
              <a:t>What is the first line treatment for non-</a:t>
            </a:r>
            <a:r>
              <a:rPr lang="en-US" altLang="en-US" dirty="0" err="1">
                <a:ea typeface="ＭＳ Ｐゴシック"/>
                <a:cs typeface="ＭＳ Ｐゴシック"/>
              </a:rPr>
              <a:t>myeloproliferative</a:t>
            </a:r>
            <a:r>
              <a:rPr lang="en-US" altLang="en-US" dirty="0">
                <a:ea typeface="ＭＳ Ｐゴシック"/>
                <a:cs typeface="ＭＳ Ｐゴシック"/>
              </a:rPr>
              <a:t> HES</a:t>
            </a:r>
            <a:r>
              <a:rPr lang="en-US" altLang="en-US" dirty="0" smtClean="0">
                <a:ea typeface="ＭＳ Ｐゴシック"/>
                <a:cs typeface="ＭＳ Ｐゴシック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graphicFrame>
        <p:nvGraphicFramePr>
          <p:cNvPr id="2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46866430"/>
              </p:ext>
            </p:extLst>
          </p:nvPr>
        </p:nvGraphicFramePr>
        <p:xfrm>
          <a:off x="3810000" y="2034988"/>
          <a:ext cx="5270500" cy="475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4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0000" y="2034988"/>
                        <a:ext cx="5270500" cy="475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4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9901" y="2520857"/>
            <a:ext cx="3797300" cy="2947614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3200" dirty="0" err="1" smtClean="0">
                <a:ea typeface="ＭＳ Ｐゴシック"/>
                <a:cs typeface="ＭＳ Ｐゴシック"/>
              </a:rPr>
              <a:t>Imatinib</a:t>
            </a:r>
            <a:r>
              <a:rPr lang="en-US" altLang="en-US" sz="3200" dirty="0" smtClean="0">
                <a:ea typeface="ＭＳ Ｐゴシック"/>
                <a:cs typeface="ＭＳ Ｐゴシック"/>
              </a:rPr>
              <a:t> 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3200" dirty="0" smtClean="0">
                <a:ea typeface="ＭＳ Ｐゴシック"/>
                <a:cs typeface="ＭＳ Ｐゴシック"/>
              </a:rPr>
              <a:t>Prednisone 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3200" dirty="0" err="1" smtClean="0">
                <a:ea typeface="ＭＳ Ｐゴシック"/>
                <a:cs typeface="ＭＳ Ｐゴシック"/>
              </a:rPr>
              <a:t>Hydroxyurea</a:t>
            </a:r>
            <a:endParaRPr lang="en-US" altLang="en-US" sz="3200" dirty="0" smtClean="0">
              <a:ea typeface="ＭＳ Ｐゴシック"/>
              <a:cs typeface="ＭＳ Ｐゴシック"/>
            </a:endParaRP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3200" dirty="0" err="1" smtClean="0">
                <a:ea typeface="ＭＳ Ｐゴシック"/>
                <a:cs typeface="ＭＳ Ｐゴシック"/>
              </a:rPr>
              <a:t>Mepolizumab</a:t>
            </a:r>
            <a:r>
              <a:rPr lang="en-US" altLang="en-US" sz="3200" dirty="0" smtClean="0">
                <a:ea typeface="ＭＳ Ｐゴシック"/>
                <a:cs typeface="ＭＳ Ｐゴシック"/>
              </a:rPr>
              <a:t> </a:t>
            </a:r>
          </a:p>
        </p:txBody>
      </p:sp>
      <p:grpSp>
        <p:nvGrpSpPr>
          <p:cNvPr id="6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5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4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3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Conventional therapy for HES</a:t>
            </a:r>
            <a:endParaRPr lang="en-US" dirty="0"/>
          </a:p>
        </p:txBody>
      </p:sp>
      <p:grpSp>
        <p:nvGrpSpPr>
          <p:cNvPr id="87042" name="Group 10"/>
          <p:cNvGrpSpPr>
            <a:grpSpLocks/>
          </p:cNvGrpSpPr>
          <p:nvPr/>
        </p:nvGrpSpPr>
        <p:grpSpPr bwMode="auto">
          <a:xfrm>
            <a:off x="419100" y="2679700"/>
            <a:ext cx="3644900" cy="2832100"/>
            <a:chOff x="190500" y="2159000"/>
            <a:chExt cx="3644900" cy="2832100"/>
          </a:xfrm>
        </p:grpSpPr>
        <p:grpSp>
          <p:nvGrpSpPr>
            <p:cNvPr id="87048" name="Group 5"/>
            <p:cNvGrpSpPr>
              <a:grpSpLocks/>
            </p:cNvGrpSpPr>
            <p:nvPr/>
          </p:nvGrpSpPr>
          <p:grpSpPr bwMode="auto">
            <a:xfrm>
              <a:off x="190500" y="2324100"/>
              <a:ext cx="3644900" cy="2410339"/>
              <a:chOff x="190500" y="2324100"/>
              <a:chExt cx="3644900" cy="2410339"/>
            </a:xfrm>
          </p:grpSpPr>
          <p:sp>
            <p:nvSpPr>
              <p:cNvPr id="87050" name="Rectangle 4"/>
              <p:cNvSpPr>
                <a:spLocks noChangeArrowheads="1"/>
              </p:cNvSpPr>
              <p:nvPr/>
            </p:nvSpPr>
            <p:spPr bwMode="auto">
              <a:xfrm>
                <a:off x="190500" y="2324100"/>
                <a:ext cx="3644900" cy="210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tx1"/>
                  </a:buClr>
                  <a:buSzPct val="75000"/>
                </a:pPr>
                <a:endParaRPr lang="en-US" sz="2400">
                  <a:latin typeface="Century Gothic" pitchFamily="34" charset="0"/>
                </a:endParaRPr>
              </a:p>
            </p:txBody>
          </p:sp>
          <p:sp>
            <p:nvSpPr>
              <p:cNvPr id="87051" name="TextBox 2"/>
              <p:cNvSpPr txBox="1">
                <a:spLocks noChangeArrowheads="1"/>
              </p:cNvSpPr>
              <p:nvPr/>
            </p:nvSpPr>
            <p:spPr bwMode="auto">
              <a:xfrm>
                <a:off x="533400" y="2413019"/>
                <a:ext cx="2946400" cy="2321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5000"/>
                </a:pPr>
                <a:r>
                  <a:rPr lang="en-US" sz="2400" b="1"/>
                  <a:t>Prednisone</a:t>
                </a:r>
              </a:p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5000"/>
                </a:pPr>
                <a:r>
                  <a:rPr lang="en-US" sz="2400"/>
                  <a:t>Hydroxyurea</a:t>
                </a:r>
              </a:p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5000"/>
                </a:pPr>
                <a:r>
                  <a:rPr lang="en-US" sz="2400"/>
                  <a:t>Interferon-</a:t>
                </a:r>
                <a:r>
                  <a:rPr lang="en-US" sz="2400">
                    <a:sym typeface="Symbol" pitchFamily="18" charset="2"/>
                  </a:rPr>
                  <a:t></a:t>
                </a:r>
              </a:p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5000"/>
                </a:pPr>
                <a:r>
                  <a:rPr lang="en-US" sz="2400">
                    <a:solidFill>
                      <a:srgbClr val="292934"/>
                    </a:solidFill>
                  </a:rPr>
                  <a:t>Imatinib </a:t>
                </a:r>
                <a:r>
                  <a:rPr lang="en-US">
                    <a:solidFill>
                      <a:srgbClr val="292934"/>
                    </a:solidFill>
                  </a:rPr>
                  <a:t>(FDA-approved for HES in 2006)</a:t>
                </a:r>
              </a:p>
              <a:p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03200" y="2159000"/>
              <a:ext cx="3492500" cy="2832100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87043" name="Group 9"/>
          <p:cNvGrpSpPr>
            <a:grpSpLocks/>
          </p:cNvGrpSpPr>
          <p:nvPr/>
        </p:nvGrpSpPr>
        <p:grpSpPr bwMode="auto">
          <a:xfrm>
            <a:off x="4292600" y="2209800"/>
            <a:ext cx="4371975" cy="3929063"/>
            <a:chOff x="4292600" y="2209800"/>
            <a:chExt cx="4372643" cy="3928765"/>
          </a:xfrm>
        </p:grpSpPr>
        <p:pic>
          <p:nvPicPr>
            <p:cNvPr id="87045" name="Picture 4" descr="2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92600" y="2225675"/>
              <a:ext cx="3822700" cy="3537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6" name="TextBox 6"/>
            <p:cNvSpPr txBox="1">
              <a:spLocks noChangeArrowheads="1"/>
            </p:cNvSpPr>
            <p:nvPr/>
          </p:nvSpPr>
          <p:spPr bwMode="auto">
            <a:xfrm>
              <a:off x="5626100" y="5676900"/>
              <a:ext cx="25955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entury Gothic" pitchFamily="34" charset="0"/>
                </a:rPr>
                <a:t>P    HU  IFN  IMAT</a:t>
              </a:r>
            </a:p>
          </p:txBody>
        </p:sp>
        <p:sp>
          <p:nvSpPr>
            <p:cNvPr id="87047" name="TextBox 8"/>
            <p:cNvSpPr txBox="1">
              <a:spLocks noChangeArrowheads="1"/>
            </p:cNvSpPr>
            <p:nvPr/>
          </p:nvSpPr>
          <p:spPr bwMode="auto">
            <a:xfrm>
              <a:off x="4953000" y="2209800"/>
              <a:ext cx="371224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entury Gothic" pitchFamily="34" charset="0"/>
                </a:rPr>
                <a:t>Response at 1 month</a:t>
              </a:r>
            </a:p>
          </p:txBody>
        </p:sp>
      </p:grpSp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6342063" y="6488113"/>
            <a:ext cx="277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(Ogbogu et al 2009 JACI)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 continued</a:t>
            </a:r>
          </a:p>
        </p:txBody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>
          <a:xfrm>
            <a:off x="434975" y="1938338"/>
            <a:ext cx="8229600" cy="4373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Therapies tried and failed: </a:t>
            </a:r>
          </a:p>
          <a:p>
            <a:pPr lvl="1"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Prednisone  up to 60 mg daily</a:t>
            </a:r>
          </a:p>
          <a:p>
            <a:pPr lvl="1"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Interferon Alpha 2 mU daily</a:t>
            </a:r>
          </a:p>
          <a:p>
            <a:pPr lvl="1"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Imatinib 400 mg daily</a:t>
            </a:r>
          </a:p>
          <a:p>
            <a:pPr lvl="1"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Hydroxyurea 1.5 grams daily</a:t>
            </a:r>
          </a:p>
          <a:p>
            <a:pPr lvl="1">
              <a:lnSpc>
                <a:spcPct val="90000"/>
              </a:lnSpc>
            </a:pPr>
            <a:r>
              <a:rPr lang="en-US" altLang="en-US" sz="2800" smtClean="0">
                <a:ea typeface="ＭＳ Ｐゴシック"/>
                <a:cs typeface="ＭＳ Ｐゴシック"/>
              </a:rPr>
              <a:t>Mepolizumab 750 mg monthly</a:t>
            </a:r>
          </a:p>
          <a:p>
            <a:pPr lvl="1">
              <a:lnSpc>
                <a:spcPct val="90000"/>
              </a:lnSpc>
            </a:pPr>
            <a:endParaRPr lang="en-US" altLang="en-US" sz="2800" smtClean="0"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PQuestion"/>
          <p:cNvSpPr>
            <a:spLocks noGrp="1"/>
          </p:cNvSpPr>
          <p:nvPr>
            <p:ph type="title"/>
          </p:nvPr>
        </p:nvSpPr>
        <p:spPr>
          <a:xfrm>
            <a:off x="457200" y="533399"/>
            <a:ext cx="7790329" cy="168984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Question 7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>
                <a:ea typeface="ＭＳ Ｐゴシック"/>
                <a:cs typeface="ＭＳ Ｐゴシック"/>
              </a:rPr>
              <a:t>What is a long-term risk in patients with L-HES</a:t>
            </a:r>
            <a:r>
              <a:rPr lang="en-US" altLang="en-US" dirty="0" smtClean="0">
                <a:ea typeface="ＭＳ Ｐゴシック"/>
                <a:cs typeface="ＭＳ Ｐゴシック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graphicFrame>
        <p:nvGraphicFramePr>
          <p:cNvPr id="2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97926063"/>
              </p:ext>
            </p:extLst>
          </p:nvPr>
        </p:nvGraphicFramePr>
        <p:xfrm>
          <a:off x="3872753" y="1828800"/>
          <a:ext cx="5458767" cy="501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7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72753" y="1828800"/>
                        <a:ext cx="5458767" cy="501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8" name="TPAnswers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22725" y="2438386"/>
            <a:ext cx="3845859" cy="2805968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Cardiomyopathy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Lymphoma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Stroke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Pulmonary Fibrosis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lphaUcPeriod"/>
            </a:pPr>
            <a:r>
              <a:rPr lang="en-US" altLang="en-US" sz="2800" dirty="0" smtClean="0">
                <a:ea typeface="ＭＳ Ｐゴシック"/>
                <a:cs typeface="ＭＳ Ｐゴシック"/>
              </a:rPr>
              <a:t>All of the above</a:t>
            </a:r>
          </a:p>
        </p:txBody>
      </p:sp>
      <p:grpSp>
        <p:nvGrpSpPr>
          <p:cNvPr id="6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5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4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3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Clinical course</a:t>
            </a:r>
          </a:p>
        </p:txBody>
      </p:sp>
      <p:sp>
        <p:nvSpPr>
          <p:cNvPr id="43011" name="Rectangle 3"/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4921250" cy="4718050"/>
          </a:xfrm>
        </p:spPr>
        <p:txBody>
          <a:bodyPr rtlCol="0">
            <a:normAutofit/>
          </a:bodyPr>
          <a:lstStyle/>
          <a:p>
            <a:pPr marL="182880" indent="-1828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dirty="0" smtClean="0"/>
              <a:t>Increased SUV’s on PET prompted axillary lymph node biopsy</a:t>
            </a: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dirty="0" smtClean="0"/>
              <a:t>Flow cytometry confirmed presence of an atypical T cell population not seen in peripheral blood and clonal TCR </a:t>
            </a: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dirty="0" smtClean="0"/>
              <a:t>Diagnosis of peripheral T cell lymphoma made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altLang="en-US" dirty="0" smtClean="0"/>
          </a:p>
        </p:txBody>
      </p:sp>
      <p:pic>
        <p:nvPicPr>
          <p:cNvPr id="9318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949950" y="1673225"/>
            <a:ext cx="2427288" cy="471805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(continued)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8229600" cy="4651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PMH:  Bipolar disorder, no asthma or atopy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Family Hx: Remote paternal history of leukemia, no family history of atopy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Social Hx: Freelance writer, 26 pack year hx of smoking (quit 2011), rare alcohol use, denies illicit drugs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Travel Hx: Born in Germany; Lived in rural China (1987); Visited Mexico (2006), Japan (2008, 2009), Thailand (2011)</a:t>
            </a:r>
          </a:p>
          <a:p>
            <a:endParaRPr lang="en-US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2- Follow up</a:t>
            </a:r>
            <a:endParaRPr lang="en-US" dirty="0"/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smtClean="0"/>
          </a:p>
          <a:p>
            <a:r>
              <a:rPr lang="en-US" sz="2800" smtClean="0"/>
              <a:t>Patient treated with anti-CD30 monoclonal antibody which induced remission</a:t>
            </a:r>
          </a:p>
          <a:p>
            <a:endParaRPr lang="en-US" sz="2800" smtClean="0"/>
          </a:p>
          <a:p>
            <a:r>
              <a:rPr lang="en-US" sz="2800" smtClean="0"/>
              <a:t>Recently underwent bone marrow transplant and is clinically doing well with no eosinophilia</a:t>
            </a:r>
          </a:p>
          <a:p>
            <a:endParaRPr lang="en-US" sz="2800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Case 2- Take Home Points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82013" cy="4852988"/>
          </a:xfrm>
        </p:spPr>
        <p:txBody>
          <a:bodyPr/>
          <a:lstStyle/>
          <a:p>
            <a:r>
              <a:rPr lang="en-US" altLang="en-US" sz="2800" smtClean="0">
                <a:ea typeface="ＭＳ Ｐゴシック"/>
                <a:cs typeface="ＭＳ Ｐゴシック"/>
              </a:rPr>
              <a:t>Lymphocytic HES is defined by the presence of abnormal T cell populations on flow or TCR that secrete Th2 cytokines, including IL-5</a:t>
            </a:r>
          </a:p>
          <a:p>
            <a:r>
              <a:rPr lang="en-US" altLang="en-US" sz="2800" smtClean="0">
                <a:ea typeface="ＭＳ Ｐゴシック"/>
                <a:cs typeface="ＭＳ Ｐゴシック"/>
              </a:rPr>
              <a:t>Corticosteroids are first line treatment for non-myeloproliferative HES, including LHES</a:t>
            </a:r>
          </a:p>
          <a:p>
            <a:r>
              <a:rPr lang="en-US" altLang="en-US" sz="2800" smtClean="0">
                <a:ea typeface="ＭＳ Ｐゴシック"/>
                <a:cs typeface="ＭＳ Ｐゴシック"/>
              </a:rPr>
              <a:t>Increased risk of development of T cell lymphoma in LHES</a:t>
            </a:r>
          </a:p>
          <a:p>
            <a:r>
              <a:rPr lang="en-US" altLang="en-US" sz="2800" smtClean="0">
                <a:ea typeface="ＭＳ Ｐゴシック"/>
                <a:cs typeface="ＭＳ Ｐゴシック"/>
              </a:rPr>
              <a:t>Lack of response to multiple HES therapies should prompt investigation for underlying malignancy or other secondary cause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(continued)</a:t>
            </a:r>
            <a:endParaRPr lang="en-US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2222500"/>
            <a:ext cx="8229600" cy="4254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Meds:  aripiprazole (start date 2006)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Physical Exam: Obese, otherwise unremarkable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Cardiac evaluation: 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EKG:  NSR, no ST-T wave changes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Echo: EF 65%, mild diastolic dysfunction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Stress Test: No abnormalities</a:t>
            </a:r>
          </a:p>
          <a:p>
            <a:endParaRPr lang="en-US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Question 1</a:t>
            </a:r>
            <a:br>
              <a:rPr lang="en-US" dirty="0" smtClean="0"/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is the most likely diagnosis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055216"/>
              </p:ext>
            </p:extLst>
          </p:nvPr>
        </p:nvGraphicFramePr>
        <p:xfrm>
          <a:off x="4589929" y="1864658"/>
          <a:ext cx="4732626" cy="4929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5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89929" y="1864658"/>
                        <a:ext cx="4732626" cy="4929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206188" y="2034979"/>
            <a:ext cx="4966447" cy="4146176"/>
          </a:xfrm>
        </p:spPr>
        <p:txBody>
          <a:bodyPr rtlCol="0">
            <a:noAutofit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Churg</a:t>
            </a: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Strauss Syndrome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Hypereosinophilic</a:t>
            </a: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Syndrome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Helminth</a:t>
            </a: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Infection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Coronary artery disease and asymptomatic (benign) eosinophilia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Drug hypersensitivity</a:t>
            </a:r>
            <a:endParaRPr lang="en-US" dirty="0"/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Hypereosinophilia and hypereosinophilic  </a:t>
            </a:r>
            <a:r>
              <a:rPr lang="en-US" dirty="0"/>
              <a:t>syndrome</a:t>
            </a:r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63" y="2227263"/>
            <a:ext cx="7412037" cy="3513137"/>
          </a:xfrm>
        </p:spPr>
        <p:txBody>
          <a:bodyPr/>
          <a:lstStyle/>
          <a:p>
            <a:pPr lvl="1">
              <a:lnSpc>
                <a:spcPct val="120000"/>
              </a:lnSpc>
              <a:buSzPct val="150000"/>
            </a:pPr>
            <a:r>
              <a:rPr lang="en-US" smtClean="0"/>
              <a:t>Blood eosinophilia ≥ 1500/mm</a:t>
            </a:r>
            <a:r>
              <a:rPr lang="en-US" baseline="30000" smtClean="0"/>
              <a:t>3</a:t>
            </a:r>
            <a:r>
              <a:rPr lang="en-US" smtClean="0"/>
              <a:t> on at least two occasions or evidence of prominent tissue eosinophilia associated with symptoms and marked blood eosinophilia</a:t>
            </a:r>
          </a:p>
          <a:p>
            <a:pPr lvl="1">
              <a:lnSpc>
                <a:spcPct val="120000"/>
              </a:lnSpc>
              <a:buSzPct val="150000"/>
            </a:pPr>
            <a:r>
              <a:rPr lang="en-US" smtClean="0"/>
              <a:t>Exclusion of secondary causes of eosinophilia, such as parasitic or viral infection, allergic diseases, drug- or chemical-induced eosinophilia, hypoadrenalism and neoplasms </a:t>
            </a:r>
          </a:p>
          <a:p>
            <a:pPr lvl="1">
              <a:lnSpc>
                <a:spcPct val="120000"/>
              </a:lnSpc>
              <a:buSzPct val="150000"/>
            </a:pPr>
            <a:r>
              <a:rPr lang="en-US" smtClean="0"/>
              <a:t>Evidence of end organ damage attributable to eosinophilia</a:t>
            </a:r>
          </a:p>
          <a:p>
            <a:pPr lvl="1">
              <a:buSzPct val="150000"/>
              <a:buFont typeface="Wingdings 2" pitchFamily="18" charset="2"/>
              <a:buNone/>
            </a:pPr>
            <a:r>
              <a:rPr lang="en-US" smtClean="0"/>
              <a:t>  </a:t>
            </a:r>
          </a:p>
          <a:p>
            <a:endParaRPr lang="en-US" sz="2000" smtClean="0"/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905250" y="5853113"/>
            <a:ext cx="506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(Klion et al. JACI 2006; Simon et al.  JACI 2010)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556500" y="2346325"/>
            <a:ext cx="982663" cy="939800"/>
            <a:chOff x="7302500" y="2298700"/>
            <a:chExt cx="983161" cy="939800"/>
          </a:xfrm>
        </p:grpSpPr>
        <p:sp>
          <p:nvSpPr>
            <p:cNvPr id="2" name="Right Brace 1"/>
            <p:cNvSpPr/>
            <p:nvPr/>
          </p:nvSpPr>
          <p:spPr>
            <a:xfrm>
              <a:off x="7302500" y="2298700"/>
              <a:ext cx="254129" cy="939800"/>
            </a:xfrm>
            <a:prstGeom prst="rightBrac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658" name="TextBox 3"/>
            <p:cNvSpPr txBox="1">
              <a:spLocks noChangeArrowheads="1"/>
            </p:cNvSpPr>
            <p:nvPr/>
          </p:nvSpPr>
          <p:spPr bwMode="auto">
            <a:xfrm>
              <a:off x="7620000" y="2514600"/>
              <a:ext cx="665661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HE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0" y="3816350"/>
            <a:ext cx="1201738" cy="1409700"/>
            <a:chOff x="7531100" y="3467100"/>
            <a:chExt cx="1201406" cy="1409700"/>
          </a:xfrm>
        </p:grpSpPr>
        <p:sp>
          <p:nvSpPr>
            <p:cNvPr id="8" name="Right Brace 7"/>
            <p:cNvSpPr/>
            <p:nvPr/>
          </p:nvSpPr>
          <p:spPr>
            <a:xfrm>
              <a:off x="7531100" y="3467100"/>
              <a:ext cx="253930" cy="1409700"/>
            </a:xfrm>
            <a:prstGeom prst="rightBrac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656" name="TextBox 8"/>
            <p:cNvSpPr txBox="1">
              <a:spLocks noChangeArrowheads="1"/>
            </p:cNvSpPr>
            <p:nvPr/>
          </p:nvSpPr>
          <p:spPr bwMode="auto">
            <a:xfrm>
              <a:off x="7835900" y="3898900"/>
              <a:ext cx="896606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HES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35550" y="6234113"/>
            <a:ext cx="267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(Valent et al. JACI 1012)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Case 1 (continued)</a:t>
            </a:r>
            <a:endParaRPr lang="en-US" dirty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1952625"/>
            <a:ext cx="8229600" cy="4524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Bone marrow biopsy: hypercellular with marked eosinophilia, dysplastic eosinophils, no cytogenetic abnormalities or blasts 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JAK2, PDGFRA/PDGFRB FISH negative</a:t>
            </a:r>
          </a:p>
          <a:p>
            <a:pPr lvl="1">
              <a:lnSpc>
                <a:spcPct val="90000"/>
              </a:lnSpc>
            </a:pPr>
            <a:endParaRPr lang="en-US" sz="280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Labs: </a:t>
            </a:r>
          </a:p>
          <a:p>
            <a:pPr lvl="1">
              <a:lnSpc>
                <a:spcPct val="90000"/>
              </a:lnSpc>
            </a:pPr>
            <a:r>
              <a:rPr lang="en-US" sz="2800" b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Repeat AEC 12, 000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HIV, anti MPO/PR3 antibodies negative</a:t>
            </a:r>
          </a:p>
          <a:p>
            <a:pPr lvl="1">
              <a:lnSpc>
                <a:spcPct val="90000"/>
              </a:lnSpc>
            </a:pPr>
            <a:r>
              <a:rPr lang="en-US" sz="28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IgE 398, ANA borderline positive</a:t>
            </a:r>
          </a:p>
          <a:p>
            <a:endParaRPr lang="en-US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08024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Question </a:t>
            </a:r>
            <a:r>
              <a:rPr lang="en-US" dirty="0"/>
              <a:t>2</a:t>
            </a:r>
            <a:br>
              <a:rPr lang="en-US" dirty="0"/>
            </a:br>
            <a:r>
              <a:rPr lang="en-US" dirty="0"/>
              <a:t>What is the next best course of action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64834602"/>
              </p:ext>
            </p:extLst>
          </p:nvPr>
        </p:nvGraphicFramePr>
        <p:xfrm>
          <a:off x="4356847" y="1783976"/>
          <a:ext cx="4920883" cy="501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8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56847" y="1783976"/>
                        <a:ext cx="4920883" cy="5010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295830" y="2026009"/>
            <a:ext cx="4392706" cy="3993776"/>
          </a:xfrm>
        </p:spPr>
        <p:txBody>
          <a:bodyPr rtlCol="0">
            <a:noAutofit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/>
              <a:t>Observe with serial CBCs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/>
              <a:t>Treat empirically with prednisone 1 mg/kg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/>
              <a:t>Treat empirically with prednisone 1 mg/kg + ivermectin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lphaUcPeriod"/>
              <a:defRPr/>
            </a:pPr>
            <a:r>
              <a:rPr lang="en-US" sz="2800" dirty="0" smtClean="0"/>
              <a:t>Perform cardiac biopsy</a:t>
            </a:r>
            <a:endParaRPr lang="en-US" sz="2800" dirty="0"/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7874001" y="5842001"/>
            <a:ext cx="127" cy="127"/>
            <a:chOff x="8318500" y="6032500"/>
            <a:chExt cx="1270000" cy="1016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1270000" cy="1016000"/>
            </a:xfrm>
            <a:prstGeom prst="rect">
              <a:avLst/>
            </a:prstGeom>
          </p:spPr>
        </p:pic>
        <p:sp>
          <p:nvSpPr>
            <p:cNvPr id="6" name="CDTransText" hidden="1"/>
            <p:cNvSpPr txBox="1"/>
            <p:nvPr/>
          </p:nvSpPr>
          <p:spPr>
            <a:xfrm>
              <a:off x="8318500" y="6604000"/>
              <a:ext cx="1270000" cy="444500"/>
            </a:xfrm>
            <a:prstGeom prst="rect">
              <a:avLst/>
            </a:prstGeom>
            <a:noFill/>
          </p:spPr>
          <p:txBody>
            <a:bodyPr vert="horz" rtlCol="0">
              <a:noAutofit/>
            </a:bodyPr>
            <a:lstStyle/>
            <a:p>
              <a:pPr algn="ctr"/>
              <a:endParaRPr lang="en-US" sz="900" b="1">
                <a:solidFill>
                  <a:srgbClr val="FFFFFF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Tahoma"/>
              </a:endParaRPr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1206500" cy="508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9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00"/>
  <p:tag name="ZEROBASED" val="False"/>
  <p:tag name="FIBDISPLAYRESULTS" val="True"/>
  <p:tag name="PRRESPONSE1" val="10"/>
  <p:tag name="PRRESPONSE5" val="6"/>
  <p:tag name="PRRESPONSE9" val="2"/>
  <p:tag name="USESECONDARYMONITOR" val="False"/>
  <p:tag name="ANSWERNOWTEXT" val="Answer Now"/>
  <p:tag name="INPUTSOURCE" val="1"/>
  <p:tag name="CHARTVALUEFORMAT" val="0%"/>
  <p:tag name="STDCHART" val="4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90"/>
  <p:tag name="BUBBLEVALUEFORMAT" val="0.0"/>
  <p:tag name="CHARTCOLORS" val="1"/>
  <p:tag name="FIBNUMRESULTS" val="5"/>
  <p:tag name="ALWAYSOPENPOLL" val="False"/>
  <p:tag name="ROTATIONINTERVAL" val="2"/>
  <p:tag name="USESCHEMECOLORS" val="True"/>
  <p:tag name="REALTIMEBACKUPPATH" val="(None)"/>
  <p:tag name="BULLETTYPE" val="1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5a8fc726-1b1f-4bd4-b6ad-843cade146c3"/>
  <p:tag name="TPFULLVERSION" val="4.5.1.2243"/>
  <p:tag name="INCLUDESESSION" val="True"/>
  <p:tag name="LUIDIAENABLED" val="False"/>
  <p:tag name="EXPANDSHOWBAR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F2745720C4FD4EFE9F78B5E92A6D206E"/>
  <p:tag name="SLIDEID" val="F2745720C4FD4EFE9F78B5E92A6D206E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2 What is the next best course of action?"/>
  <p:tag name="CHARTCOLORINDICES" val="46,46,46,46,46,46,46,9,5,16,10,3"/>
  <p:tag name="VALUES" val="|smicln|No Value|smicln|No Value|smicln|No Value"/>
  <p:tag name="ANSWERSALIAS" val="Observe with serial CBCs|smicln|Treat empirically with prednisone 1 mg/kg|smicln|Treat empirically with prednisone 1 mg/kg + ivermectin|smicln|Perform cardiac biopsy"/>
  <p:tag name="DELIMITERS" val="3.1"/>
  <p:tag name="RESTORECOUNTDOWNTIMER" val="True"/>
  <p:tag name="COUNTDOWNHEIGHT" val="80"/>
  <p:tag name="COUNTDOWNWIDTH" val="100"/>
  <p:tag name="RESPONSESGATHERED" val="True"/>
  <p:tag name="TOTALRESPONSES" val="86"/>
  <p:tag name="RESPONSECOUNT" val="86"/>
  <p:tag name="SLICED" val="False"/>
  <p:tag name="RESPONSES" val="3;2;2;3;2;-;2;3;-;2;2;3;1;1;-;2;4;2;1;3;-;1;3;3;-;2;1;4;2;-;3;4;-;-;3;2;2;3;3;4;4;2;-;2;2;-;2;1;-;2;1;1;1;-;-;-;4;2;2;2;3;2;3;4;2;2;2;2;2;4;1;2;4;2;1;2;2;2;1;2;2;1;2;2;4;4;2;2;1;4;2;2;1;1;2;3;1;1;1;2;"/>
  <p:tag name="CHARTSTRINGSTD" val="19 41 14 12"/>
  <p:tag name="CHARTSTRINGREV" val="12 14 41 19"/>
  <p:tag name="CHARTSTRINGSTDPER" val="0.22093023255814 0.476744186046512 0.162790697674419 0.13953488372093"/>
  <p:tag name="CHARTSTRINGREVPER" val="0.13953488372093 0.162790697674419 0.476744186046512 0.22093023255814"/>
  <p:tag name="ANONYMOUSTEMP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4"/>
  <p:tag name="TEXTLENGTH" val="144"/>
  <p:tag name="FONTSIZE" val="28"/>
  <p:tag name="BULLETTYPE" val="ppBulletAlphaUCPeriod"/>
  <p:tag name="ANSWERTEXT" val="Observe with serial CBCs&#10;Treat empirically with prednisone 1 mg/kg&#10;Treat empirically with prednisone 1 mg/kg + ivermectin&#10;Perform cardiac biopsy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CCB2AC9929584D3CAFF0F9EAEFAD4297"/>
  <p:tag name="SLIDEID" val="CCB2AC9929584D3CAFF0F9EAEFAD4297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3 Which routine laboratory tests would be most helpful in determining the etiology of the eosinophilia in this patient?"/>
  <p:tag name="CHARTCOLORINDICES" val="46,46,46,46,46,46,46,9,5,16,10,3"/>
  <p:tag name="VALUES" val="|smicln|No Value|smicln|No Value|smicln|No Value|smicln|No Value"/>
  <p:tag name="ANSWERSALIAS" val="Lymphocyte phenotyping and clonality testing|smicln|Serum vitamin B12 and tryptase levels|smicln|ACE level|smicln|ESR, anti-CCP, RF, repeat ANA and ANCA|smicln|D816V KIT testing"/>
  <p:tag name="DELIMITERS" val="3.1"/>
  <p:tag name="RESTORECOUNTDOWNTIMER" val="True"/>
  <p:tag name="COUNTDOWNHEIGHT" val="80"/>
  <p:tag name="COUNTDOWNWIDTH" val="100"/>
  <p:tag name="RESPONSESGATHERED" val="True"/>
  <p:tag name="TOTALRESPONSES" val="99"/>
  <p:tag name="RESPONSECOUNT" val="99"/>
  <p:tag name="SLICED" val="False"/>
  <p:tag name="RESPONSES" val="3;4;2;2;1;5;1;-;-;5;1;5;5;4;-;3;1;4;5;2;1;1;5;1;-;5;5;5;5;-;1;4;1;2;1;5;3;1;3;4;5;4;-;1;5;4;3;4;5;5;5;2;5;-;-;5;-;2;2;5;4;-;5;1;5;5;4;1;-;1;-;5;4;5;5;1;5;1;5;-;-;5;5;-;1;5;1;1;-;-;4;5;5;1;4;5;4;-;1;-;1;5;4;4;1;5;4;1;5;4;5;5;4;2;1;3;2;5;"/>
  <p:tag name="CHARTSTRINGSTD" val="26 9 6 19 39"/>
  <p:tag name="CHARTSTRINGREV" val="39 19 6 9 26"/>
  <p:tag name="CHARTSTRINGSTDPER" val="0.262626262626263 0.0909090909090909 0.0606060606060606 0.191919191919192 0.393939393939394"/>
  <p:tag name="CHARTSTRINGREVPER" val="0.393939393939394 0.191919191919192 0.0606060606060606 0.0909090909090909 0.262626262626263"/>
  <p:tag name="ANONYMOUSTEMP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5"/>
  <p:tag name="TEXTLENGTH" val="149"/>
  <p:tag name="FONTSIZE" val="26"/>
  <p:tag name="BULLETTYPE" val="ppBulletAlphaUCPeriod"/>
  <p:tag name="ANSWERTEXT" val="Lymphocyte phenotyping and clonality testing&#10;Serum vitamin B12 and tryptase levels&#10;ACE level&#10;ESR, anti-CCP, RF, repeat ANA and ANCA&#10;D816V KIT testin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D53D127B3C8E460496D962ECC2C9A67C"/>
  <p:tag name="SLIDEID" val="D53D127B3C8E460496D962ECC2C9A67C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4 What would be the most common cause of new onset eosinophilia in this patient?"/>
  <p:tag name="CHARTCOLORINDICES" val="46,46,46,46,46,46,46,9,5,16,10,3"/>
  <p:tag name="ANSWERSALIAS" val="Drug Reaction|smicln|Connective Tissue Disease|smicln|Parasitic Infection|smicln|Atopic Dermatitis"/>
  <p:tag name="DELIMITERS" val="3.1"/>
  <p:tag name="RESTORECOUNTDOWNTIMER" val="True"/>
  <p:tag name="COUNTDOWNHEIGHT" val="80"/>
  <p:tag name="COUNTDOWNWIDTH" val="100"/>
  <p:tag name="RESPONSESGATHERED" val="True"/>
  <p:tag name="TOTALRESPONSES" val="113"/>
  <p:tag name="RESPONSECOUNT" val="113"/>
  <p:tag name="SLICED" val="False"/>
  <p:tag name="RESPONSES" val="3;1;2;3;1;-;1;3;2;-;2;1;4;1;-;1;1;3;2;1;3;3;3;-;3;1;2;3;1;-;1;1;-;1;1;3;3;3;1;3;1;1;-;1;4;4;1;1;1;3;1;3;1;-;3;3;-;3;1;1;1;-;3;3;3;1;3;3;1;2;1;2;3;2;2;1;1;1;-;3;-;3;1;1;1;3;1;1;2;2;1;2;1;4;4;-;2;1;1;-;2;-;3;-;1;1;3;-;1;1;1;1;2;2;3;3;4;-;1;1;1;1;1;1;1;1;2;4;4;3;1;"/>
  <p:tag name="CHARTSTRINGSTD" val="56 17 32 8"/>
  <p:tag name="CHARTSTRINGREV" val="8 32 17 56"/>
  <p:tag name="CHARTSTRINGSTDPER" val="0.495575221238938 0.150442477876106 0.283185840707965 0.0707964601769911"/>
  <p:tag name="CHARTSTRINGREVPER" val="0.0707964601769911 0.283185840707965 0.150442477876106 0.495575221238938"/>
  <p:tag name="ANONYMOUSTEMP" val="False"/>
  <p:tag name="VALUES" val="No Value|smicln|No Value|smicln|No Value|smicln|No Val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4"/>
  <p:tag name="TEXTLENGTH" val="77"/>
  <p:tag name="FONTSIZE" val="28"/>
  <p:tag name="BULLETTYPE" val="ppBulletAlphaUCPeriod"/>
  <p:tag name="ANSWERTEXT" val="Drug Reaction&#10;Connective Tissue Disease&#10;Parasitic Infection&#10;Atopic Dermatiti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1CDDB57C14DD4B0493C36314728151C2"/>
  <p:tag name="SLIDEID" val="1CDDB57C14DD4B0493C36314728151C2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5 What additional information best supports a diagnosis of lymphocytic-variant HES?"/>
  <p:tag name="CHARTCOLORINDICES" val="46,46,46,46,46,46,46,9,5,16,10,3"/>
  <p:tag name="ANSWERSALIAS" val="Positive FIP1L1-PDGFRA mutation by FISH |smicln|Elevated serum vitamin B12 and tryptase|smicln|Clonal TCR rearrangement|smicln|Normal lymphocyte populations on flow cytometry"/>
  <p:tag name="DELIMITERS" val="3.1"/>
  <p:tag name="RESTORECOUNTDOWNTIMER" val="True"/>
  <p:tag name="COUNTDOWNHEIGHT" val="80"/>
  <p:tag name="COUNTDOWNWIDTH" val="100"/>
  <p:tag name="RESPONSESGATHERED" val="True"/>
  <p:tag name="TOTALRESPONSES" val="92"/>
  <p:tag name="RESPONSECOUNT" val="92"/>
  <p:tag name="SLICED" val="False"/>
  <p:tag name="RESPONSES" val="-;-;3;3;1;3;3;3;-;-;3;-;2;-;-;4;3;4;-;3;-;3;-;3;-;3;3;1;4;-;3;-;3;3;-;3;1;1;-;-;3;-;-;3;3;3;3;1;-;-;2;4;3;-;-;-;-;3;3;3;4;-;1;3;2;3;3;3;3;3;-;3;1;3;3;2;3;3;3;4;2;1;1;3;-;3;3;3;3;3;-;3;-;3;2;-;-;4;1;-;3;3;1;-;2;1;1;-;2;4;4;-;3;3;-;4;3;-;1;1;3;-;-;1;-;4;1;4;-;3;3;3;1;"/>
  <p:tag name="CHARTSTRINGSTD" val="18 8 54 12"/>
  <p:tag name="CHARTSTRINGREV" val="12 54 8 18"/>
  <p:tag name="CHARTSTRINGSTDPER" val="0.195652173913043 0.0869565217391304 0.58695652173913 0.130434782608696"/>
  <p:tag name="CHARTSTRINGREVPER" val="0.130434782608696 0.58695652173913 0.0869565217391304 0.195652173913043"/>
  <p:tag name="ANONYMOUSTEMP" val="False"/>
  <p:tag name="VALUES" val="No Value|smicln|No Value|smicln|No Value|smicln|No Val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4"/>
  <p:tag name="TEXTLENGTH" val="153"/>
  <p:tag name="FONTSIZE" val="26"/>
  <p:tag name="BULLETTYPE" val="ppBulletAlphaUCPeriod"/>
  <p:tag name="ANSWERTEXT" val="Positive FIP1L1-PDGFRA mutation by FISH &#10;Elevated serum vitamin B12 and tryptase&#10;Clonal TCR rearrangement&#10;Normal lymphocyte populations on flow cytometry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9635F43FB9194B2B8617F6BA29FB683C"/>
  <p:tag name="SLIDEID" val="9635F43FB9194B2B8617F6BA29FB683C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6 What is the first line treatment for non-myeloproliferative HES?"/>
  <p:tag name="CHARTCOLORINDICES" val="46,46,46,46,46,46,46,9,5,16,10,3"/>
  <p:tag name="VALUES" val="|smicln|No Value|smicln|No Value|smicln|No Value"/>
  <p:tag name="ANSWERSALIAS" val="Imatinib |smicln|Prednisone |smicln|Hydroxyurea|smicln|Mepolizumab "/>
  <p:tag name="DELIMITERS" val="3.1"/>
  <p:tag name="RESTORECOUNTDOWNTIMER" val="True"/>
  <p:tag name="COUNTDOWNHEIGHT" val="80"/>
  <p:tag name="COUNTDOWNWIDTH" val="100"/>
  <p:tag name="RESPONSESGATHERED" val="True"/>
  <p:tag name="TOTALRESPONSES" val="102"/>
  <p:tag name="RESPONSECOUNT" val="102"/>
  <p:tag name="SLICED" val="False"/>
  <p:tag name="RESPONSES" val="-;-;4;3;4;2;2;2;-;-;2;2;2;3;-;2;2;2;2;2;2;2;2;4;2;4;3;2;4;-;4;2;4;2;2;2;2;2;-;4;2;2;-;4;2;3;2;2;2;3;2;2;3;2;2;-;3;2;2;2;2;-;-;-;2;3;2;-;2;2;-;3;4;3;3;2;2;2;3;2;4;-;2;-;-;4;2;2;2;4;-;2;3;2;4;-;-;2;2;-;4;2;2;2;3;2;2;-;-;3;2;2;2;2;-;2;2;-;3;4;3;-;-;-;-;-;-;2;2;-;2;4;2;4;"/>
  <p:tag name="CHARTSTRINGSTD" val="0 67 17 18"/>
  <p:tag name="CHARTSTRINGREV" val="18 17 67 0"/>
  <p:tag name="CHARTSTRINGSTDPER" val="0 0.656862745098039 0.166666666666667 0.176470588235294"/>
  <p:tag name="CHARTSTRINGREVPER" val="0.176470588235294 0.166666666666667 0.656862745098039 0"/>
  <p:tag name="ANONYMOUSTEMP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4"/>
  <p:tag name="TEXTLENGTH" val="46"/>
  <p:tag name="FONTSIZE" val="32"/>
  <p:tag name="BULLETTYPE" val="ppBulletAlphaUCPeriod"/>
  <p:tag name="ANSWERTEXT" val="Imatinib &#10;Prednisone &#10;Hydroxyurea&#10;Mepolizumab 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CEA996C99F8A49F6B2431F42036EA518"/>
  <p:tag name="SLIDEID" val="CEA996C99F8A49F6B2431F42036EA518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COUNTDOWNSECONDS" val="10"/>
  <p:tag name="QUESTIONALIAS" val="Question 7 What is a long-term risk in patients with L-HES?"/>
  <p:tag name="CHARTCOLORINDICES" val="46,46,46,46,46,46,46,9,5,16,10,3"/>
  <p:tag name="ANSWERSALIAS" val="Cardiomyopathy|smicln|Lymphoma|smicln|Stroke|smicln|Pulmonary Fibrosis|smicln|All of the above"/>
  <p:tag name="DELIMITERS" val="3.1"/>
  <p:tag name="RESTORECOUNTDOWNTIMER" val="True"/>
  <p:tag name="COUNTDOWNHEIGHT" val="80"/>
  <p:tag name="COUNTDOWNWIDTH" val="100"/>
  <p:tag name="RESPONSESGATHERED" val="True"/>
  <p:tag name="TOTALRESPONSES" val="116"/>
  <p:tag name="RESPONSECOUNT" val="116"/>
  <p:tag name="SLICED" val="False"/>
  <p:tag name="RESPONSES" val="-;-;5;5;5;5;5;5;2;-;2;2;5;5;-;5;5;5;5;5;5;5;5;4;5;4;5;5;1;5;5;5;4;5;5;2;5;5;-;5;5;2;-;-;1;2;2;5;2;-;5;5;5;2;-;-;5;5;5;2;5;-;-;5;5;2;5;-;5;5;5;5;2;5;5;5;5;5;2;5;5;5;5;5;5;5;5;2;5;5;5;5;5;5;4;-;-;5;5;-;5;5;5;5;-;5;5;-;5;1;5;2;5;5;2;5;5;-;5;5;5;-;5;5;-;5;5;5;4;5;2;5;5;2;2;5;5;"/>
  <p:tag name="CHARTSTRINGSTD" val="3 19 0 5 89"/>
  <p:tag name="CHARTSTRINGREV" val="89 5 0 19 3"/>
  <p:tag name="CHARTSTRINGSTDPER" val="0.0258620689655172 0.163793103448276 0 0.0431034482758621 0.767241379310345"/>
  <p:tag name="CHARTSTRINGREVPER" val="0.767241379310345 0.0431034482758621 0 0.163793103448276 0.0258620689655172"/>
  <p:tag name="ANONYMOUSTEMP" val="False"/>
  <p:tag name="VALUES" val="No Value|smicln|No Value|smicln|No Value|smicln|No Value|smicln|No Val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5"/>
  <p:tag name="TEXTLENGTH" val="66"/>
  <p:tag name="FONTSIZE" val="28"/>
  <p:tag name="BULLETTYPE" val="ppBulletAlphaUCPeriod"/>
  <p:tag name="ANSWERTEXT" val="Cardiomyopathy&#10;Lymphoma&#10;Stroke&#10;Pulmonary Fibrosis&#10;All of the abov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0464B8AFF8154EA4989EC87559EAB112"/>
  <p:tag name="SLIDEID" val="0464B8AFF8154EA4989EC87559EAB112"/>
  <p:tag name="SLIDEORDER" val="1"/>
  <p:tag name="SLIDETYPE" val="Q"/>
  <p:tag name="DEMOGRAPHIC" val="False"/>
  <p:tag name="SPEEDSCORING" val="False"/>
  <p:tag name="CORRECTPOINTVALUE" val="100"/>
  <p:tag name="INCORRECTPOINTVALUE" val="0"/>
  <p:tag name="ZEROBASED" val="False"/>
  <p:tag name="VALUEFORMAT" val="0%"/>
  <p:tag name="QUESTIONALIAS" val="Question 1 What is the most likely diagnosis?"/>
  <p:tag name="CHARTCOLORINDICES" val="46,46,46,46,46,46,46,9,5,16,10,3"/>
  <p:tag name="COUNTDOWNSECONDS" val="10"/>
  <p:tag name="VALUES" val="No Value|smicln|No Value|smicln|No Value|smicln|No Value|smicln|No Value"/>
  <p:tag name="ANSWERSALIAS" val="Churg Strauss Syndrome|smicln|Hypereosinophilic Syndrome|smicln|Helminth Infection|smicln|Coronary artery disease and asymptomatic (benign) eosinophilia|smicln|Drug hypersensitivity"/>
  <p:tag name="DELIMITERS" val="3.1"/>
  <p:tag name="RESTORECOUNTDOWNTIMER" val="True"/>
  <p:tag name="COUNTDOWNHEIGHT" val="80"/>
  <p:tag name="COUNTDOWNWIDTH" val="100"/>
  <p:tag name="RESPONSESGATHERED" val="True"/>
  <p:tag name="TOTALRESPONSES" val="59"/>
  <p:tag name="RESPONSECOUNT" val="59"/>
  <p:tag name="SLICED" val="False"/>
  <p:tag name="RESPONSES" val="5;5;3;3;3;5;2;2;3;3;3;2;2;2;3;2;1;2;3;3;5;2;4;3;4;1;3;5;3;2;2;2;4;3;2;5;2;3;3;1;2;2;4;5;3;4;2;2;3;2;2;2;2;2;2;5;3;2;2;"/>
  <p:tag name="CHARTSTRINGSTD" val="3 25 18 5 8"/>
  <p:tag name="CHARTSTRINGREV" val="8 5 18 25 3"/>
  <p:tag name="CHARTSTRINGSTDPER" val="0.0508474576271186 0.423728813559322 0.305084745762712 0.0847457627118644 0.135593220338983"/>
  <p:tag name="CHARTSTRINGREVPER" val="0.135593220338983 0.0847457627118644 0.305084745762712 0.423728813559322 0.0508474576271186"/>
  <p:tag name="ANONYMOUSTEMP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5"/>
  <p:tag name="TEXTLENGTH" val="153"/>
  <p:tag name="FONTSIZE" val="28"/>
  <p:tag name="BULLETTYPE" val="ppBulletAlphaUCPeriod"/>
  <p:tag name="ANSWERTEXT" val="Churg Strauss Syndrome&#10;Hypereosinophilic Syndrome&#10;Helminth Infection&#10;Coronary artery disease and asymptomatic (benign) eosinophilia&#10;Drug hypersensitivity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11361</TotalTime>
  <Words>1843</Words>
  <Application>Microsoft Office PowerPoint</Application>
  <PresentationFormat>On-screen Show (4:3)</PresentationFormat>
  <Paragraphs>314</Paragraphs>
  <Slides>41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ＭＳ Ｐゴシック</vt:lpstr>
      <vt:lpstr>Arial</vt:lpstr>
      <vt:lpstr>Calibri</vt:lpstr>
      <vt:lpstr>Century Gothic</vt:lpstr>
      <vt:lpstr>Symbol</vt:lpstr>
      <vt:lpstr>Tahoma</vt:lpstr>
      <vt:lpstr>Times</vt:lpstr>
      <vt:lpstr>Wingdings 2</vt:lpstr>
      <vt:lpstr>Clarity</vt:lpstr>
      <vt:lpstr>Chart</vt:lpstr>
      <vt:lpstr>Microsoft Excel Chart</vt:lpstr>
      <vt:lpstr>Difficult cases: Hypereosinophilic Disorders</vt:lpstr>
      <vt:lpstr>Disclosures</vt:lpstr>
      <vt:lpstr>Case 1</vt:lpstr>
      <vt:lpstr>Case 1 (continued)</vt:lpstr>
      <vt:lpstr>Case 1 (continued)</vt:lpstr>
      <vt:lpstr>Question 1 What is the most likely diagnosis?</vt:lpstr>
      <vt:lpstr>Hypereosinophilia and hypereosinophilic  syndromes</vt:lpstr>
      <vt:lpstr>Case 1 (continued)</vt:lpstr>
      <vt:lpstr>Question 2 What is the next best course of action?</vt:lpstr>
      <vt:lpstr>Suspected HES with potentially life-threatening manifestations</vt:lpstr>
      <vt:lpstr>Case 1 - continued</vt:lpstr>
      <vt:lpstr>Case 1 -continued</vt:lpstr>
      <vt:lpstr>Question 3 Which routine laboratory tests would be most helpful in determining the etiology of the eosinophilia in this patient?</vt:lpstr>
      <vt:lpstr>Case 1 - continued</vt:lpstr>
      <vt:lpstr>Clinical subtypes of HES</vt:lpstr>
      <vt:lpstr>Elevated serum tryptase identifies a myeloproliferative subtype of HES</vt:lpstr>
      <vt:lpstr>PDGFRA-associated MPN</vt:lpstr>
      <vt:lpstr>Initial treatment algorithm   </vt:lpstr>
      <vt:lpstr>Clinical, molecular and hematologic remission is common, if not universal, in PDGFRA-positive MPN with imatinib treatment  at doses of 100-400 mg daily</vt:lpstr>
      <vt:lpstr> Case 1 -continued</vt:lpstr>
      <vt:lpstr>Case 1 –Take Home Points</vt:lpstr>
      <vt:lpstr>Case 2</vt:lpstr>
      <vt:lpstr>Case 2- continued</vt:lpstr>
      <vt:lpstr>Case 2- continued</vt:lpstr>
      <vt:lpstr>Question 4 What would be the most common cause of new onset eosinophilia in this patient?</vt:lpstr>
      <vt:lpstr>Most common causes of marked eosinophilia</vt:lpstr>
      <vt:lpstr>Case 2- continued</vt:lpstr>
      <vt:lpstr>Case 2- Continued Evaluation</vt:lpstr>
      <vt:lpstr>Case 2- Continued Evaluation</vt:lpstr>
      <vt:lpstr>Question 5 What additional information best supports a diagnosis of lymphocytic-variant HES?</vt:lpstr>
      <vt:lpstr>Clinical subtypes of HES</vt:lpstr>
      <vt:lpstr>Lymphocytic variant HES</vt:lpstr>
      <vt:lpstr>Production of IL-4 and IL-5, and not IFN-g, by CD3-CD4+ T cells in LHES</vt:lpstr>
      <vt:lpstr>Case 2- continued </vt:lpstr>
      <vt:lpstr>Question 6 What is the first line treatment for non-myeloproliferative HES?</vt:lpstr>
      <vt:lpstr>Conventional therapy for HES</vt:lpstr>
      <vt:lpstr>Case 2-  continued</vt:lpstr>
      <vt:lpstr>Question 7 What is a long-term risk in patients with L-HES?</vt:lpstr>
      <vt:lpstr>Case 2- Clinical course</vt:lpstr>
      <vt:lpstr>Case 2- Follow up</vt:lpstr>
      <vt:lpstr>Case 2- Take Home Points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 cases: Hypereosinophilic Disorders</dc:title>
  <dc:creator>Klion, Amy (NIH/NIAID) [E]</dc:creator>
  <cp:lastModifiedBy>Steven Folstein</cp:lastModifiedBy>
  <cp:revision>78</cp:revision>
  <cp:lastPrinted>2014-02-25T17:56:27Z</cp:lastPrinted>
  <dcterms:created xsi:type="dcterms:W3CDTF">2014-02-13T03:14:09Z</dcterms:created>
  <dcterms:modified xsi:type="dcterms:W3CDTF">2019-06-10T20:39:06Z</dcterms:modified>
</cp:coreProperties>
</file>